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708" r:id="rId4"/>
  </p:sldMasterIdLst>
  <p:sldIdLst>
    <p:sldId id="256" r:id="rId5"/>
    <p:sldId id="258" r:id="rId6"/>
    <p:sldId id="264" r:id="rId7"/>
    <p:sldId id="262" r:id="rId8"/>
    <p:sldId id="267" r:id="rId9"/>
    <p:sldId id="271" r:id="rId10"/>
    <p:sldId id="273" r:id="rId11"/>
    <p:sldId id="275" r:id="rId12"/>
    <p:sldId id="276" r:id="rId13"/>
    <p:sldId id="278" r:id="rId14"/>
    <p:sldId id="279" r:id="rId15"/>
    <p:sldId id="28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304"/>
    <a:srgbClr val="EEB5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10" y="-11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AB7AD-45A6-4FFA-8F25-6582BDD76000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434BF-EAF9-407B-8345-2C17258D7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01405-4C48-41EC-BCB2-E0B143018E27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C2F31-24AA-436D-8A7B-8E0F41E14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6E9E7-4F65-4BBD-BB69-CD078501296F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A140E-C399-41FF-8F5D-ED9D9587F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DFB24-9B55-4871-B1E4-84DC96874696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C26CD-8DF7-481B-9B27-289C928D2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6C2D3-86B2-4852-8212-A9EB2B46EE93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F71F3-D1CB-41C0-B95F-F63FD5AD5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AA6D2-30A2-4249-A314-1348C502CAAA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5E0E7-B58B-48F8-BA24-E6BE8A25E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1EE56-A78F-4C40-9167-EB0351D37925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B1321-A7E6-4B94-B83C-2D0777FCF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B1646-553D-4819-A417-C1829394AF8A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B9B98-385C-4BF0-B73E-A83B7AB85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522C7-71AA-404A-9955-CAC93F3BF285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C88DD-411D-4676-AD42-885F19A70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3CCCB-B84A-4096-9D33-3DADA4C9716A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974E4-6852-4E96-99F7-E8D23AD17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6161E-030B-49FD-8888-2427D9311D06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0879B-B4F2-4A87-A4D4-85A42C1EB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7A82F-2F03-4A52-8064-7551C5A9D2CF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DEA31-AC99-4F3A-9472-5318DBA07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E3597-5B24-4AE9-A3B4-16425044EA5B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03B0A-654C-4847-9F03-D3BDE5819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5F0F4-6896-4B94-8185-24A9F43C55A3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D88F1-1BE9-48DB-A514-EFA6F4687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2B87C-EDA8-4F90-B987-06280248E28D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50E90-2C0A-44BE-B2A8-7FCAAEB18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47592-6FC3-4681-8A6F-739C297D43E0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D1CC9-2E8B-4976-866D-836D0B842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D5494-FFA3-4A46-B60B-0312268D61B6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AADE2-01D1-4BB3-B9EA-4735B833D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D9DAE-1E57-4B84-B902-CBBEB5A41610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E7C73-1A10-4FD7-858D-292036C4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84489-FBCE-4767-B58D-B5EDEB65B094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A01A8-2646-49F3-BCD0-096BA4398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AEA57-8C36-4998-9B3E-FCDD156135EC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A6233-BF67-42DB-B999-169694A0B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E3916-4093-4C1D-BD03-E2A090320F91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7836A-D862-4E04-ACF1-9281ED1B4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28B8A-1F2C-4D71-B1EA-75725023DD38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E1BA7-6FAC-4796-842E-AF774CF84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84B56-93F8-4A11-8AD4-391501A41FBF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C54CB-511D-493F-9A73-3A915ED25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A965E-60B6-4474-94AD-0B6CB18C692B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67D55-9CA0-4456-A0CC-1A4ED6C36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0C16F-2A6F-4684-B42C-E16FAA76A024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5C32-F5A4-4A19-967E-DEC5AC35F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BBDCE-B161-4A2A-BD37-EF951AC0ED5C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BC36E-66A6-4E1C-B3BF-9F73611A6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0EA93-DBDA-43DB-87D2-CBB2FC786429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D04B5-1AAA-49A2-9EB3-F4AA3B75A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E480E-6FD3-4A53-9EF3-4AEBED38861D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3DB64-5EF4-4AE0-B85A-A34BB68A9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63F3E-27E1-4B76-A089-82CEBFB2D86A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DE88C-C550-4B97-91F8-B1A6872B2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75426-64AD-4D43-9AC8-02205FDD4CCE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B6919-46C9-441C-A4B9-A731EF3DF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62DFD-67AE-4506-8826-8A85333776C1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94BE7-3019-4C6D-89B3-76D2EEA64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C9DB4-6363-43C0-8B61-127C90277AF8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E29DB-24BC-4187-BD11-DC7F8FFBB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21D9-8136-4EEB-8574-E9E0748004DA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6596E-95DF-44D8-9A33-7DE619A4E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B6544-C984-48A9-9DD7-EA7639950FDF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B8F1E-EE77-4C61-BD81-7666CB9F5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29554-DCFE-4BC6-9468-F621C11070C0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D479B-FE68-4C08-9CF9-D61ED157B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D10C5-A915-4441-AC51-E089C6898DA5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E3CDF-E70C-42D7-BBAC-D4A47716C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03974-5AFA-4921-B3CE-6311D35694DF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EC308-D09D-4C96-BCDC-D87FE7B80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5E3AF-099D-4846-A640-237DA4FA374D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04914-A93C-4F68-B2D3-C0BA6680D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5CEEE-DA5B-4353-BA79-AA6057A6D680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E7921-6207-4E72-B321-EE600727F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7027C-C730-430A-B1FB-4BB1CFF479EA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8D354-FDB7-41DD-8F8B-5991561B9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1CB26-839A-4B90-8914-A2B8E81CA6D8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A79D5-FBBE-4298-ACBD-0B872BB48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C45D2-EE4A-429A-B296-B5FD39CDCF03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FF525-6F92-4081-A5B0-75E12617B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02D2D-2D92-4A18-A8B7-B56647401CBC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009D7-CA6F-49AD-9358-9A5119007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7D4C5-89AC-4838-B616-6326A0C90DAB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B2DB8-58DF-4B6C-ABA8-68192035E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98C8EC-598C-4350-A307-1EA98C0AA006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7500C7-6F75-469A-AF26-A653A4B89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FD8730-6A06-44C0-A714-9A43B54DEE14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1FF6E6-DB2B-4A5B-8BF0-6403138E1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9" r:id="rId2"/>
    <p:sldLayoutId id="2147483728" r:id="rId3"/>
    <p:sldLayoutId id="2147483727" r:id="rId4"/>
    <p:sldLayoutId id="2147483726" r:id="rId5"/>
    <p:sldLayoutId id="2147483725" r:id="rId6"/>
    <p:sldLayoutId id="2147483724" r:id="rId7"/>
    <p:sldLayoutId id="2147483723" r:id="rId8"/>
    <p:sldLayoutId id="2147483722" r:id="rId9"/>
    <p:sldLayoutId id="2147483721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BA3B0C-3C2F-4E0B-A342-E8E8F2AFBF6D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59F502-6CAA-470D-9B85-CE3DCE951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0" r:id="rId2"/>
    <p:sldLayoutId id="2147483739" r:id="rId3"/>
    <p:sldLayoutId id="2147483738" r:id="rId4"/>
    <p:sldLayoutId id="2147483737" r:id="rId5"/>
    <p:sldLayoutId id="2147483736" r:id="rId6"/>
    <p:sldLayoutId id="2147483735" r:id="rId7"/>
    <p:sldLayoutId id="2147483734" r:id="rId8"/>
    <p:sldLayoutId id="2147483733" r:id="rId9"/>
    <p:sldLayoutId id="2147483732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367CA9-93E6-4DAA-9694-81914DF92ED9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DD5685-9BB5-43EF-8B03-A43D56B67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1" r:id="rId2"/>
    <p:sldLayoutId id="2147483750" r:id="rId3"/>
    <p:sldLayoutId id="2147483749" r:id="rId4"/>
    <p:sldLayoutId id="2147483748" r:id="rId5"/>
    <p:sldLayoutId id="2147483747" r:id="rId6"/>
    <p:sldLayoutId id="2147483746" r:id="rId7"/>
    <p:sldLayoutId id="2147483745" r:id="rId8"/>
    <p:sldLayoutId id="2147483744" r:id="rId9"/>
    <p:sldLayoutId id="2147483743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622300" y="55563"/>
            <a:ext cx="8339138" cy="2322512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50179" name="Рисунок 4"/>
          <p:cNvPicPr preferRelativeResize="0"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2305050"/>
            <a:ext cx="9136062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3" name="Группа 3"/>
          <p:cNvGrpSpPr>
            <a:grpSpLocks/>
          </p:cNvGrpSpPr>
          <p:nvPr/>
        </p:nvGrpSpPr>
        <p:grpSpPr bwMode="auto">
          <a:xfrm>
            <a:off x="142875" y="34925"/>
            <a:ext cx="9053513" cy="1449388"/>
            <a:chOff x="143603" y="35150"/>
            <a:chExt cx="9052477" cy="144963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80112" y="260613"/>
              <a:ext cx="878422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80112" y="1484784"/>
              <a:ext cx="878422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9399" name="Прямоугольник 6"/>
            <p:cNvSpPr>
              <a:spLocks noChangeArrowheads="1"/>
            </p:cNvSpPr>
            <p:nvPr/>
          </p:nvSpPr>
          <p:spPr bwMode="auto">
            <a:xfrm>
              <a:off x="143603" y="446523"/>
              <a:ext cx="878497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 b="1">
                  <a:solidFill>
                    <a:srgbClr val="632523"/>
                  </a:solidFill>
                  <a:latin typeface="Book Antiqua" pitchFamily="18" charset="0"/>
                </a:rPr>
                <a:t>Как уберечься от заболевания?</a:t>
              </a:r>
              <a:endParaRPr lang="ru-RU" sz="4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59400" name="Рисунок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8372856" y="35150"/>
              <a:ext cx="823224" cy="80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>
          <a:xfrm>
            <a:off x="271463" y="1700213"/>
            <a:ext cx="8529637" cy="3816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Book Antiqua" pitchFamily="18" charset="0"/>
              </a:rPr>
              <a:t>Снизить риск заболевания туберкулезом ребенка можно проведением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вакцинации БЦЖ</a:t>
            </a:r>
            <a:r>
              <a:rPr lang="ru-RU" sz="2800" dirty="0">
                <a:solidFill>
                  <a:prstClr val="black"/>
                </a:solidFill>
                <a:latin typeface="Book Antiqua" pitchFamily="18" charset="0"/>
              </a:rPr>
              <a:t>, которая проводится бесплатно всем детям в роддоме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с 3-х суток жизни </a:t>
            </a:r>
            <a:r>
              <a:rPr lang="ru-RU" sz="2800" dirty="0">
                <a:solidFill>
                  <a:prstClr val="black"/>
                </a:solidFill>
                <a:latin typeface="Book Antiqua" pitchFamily="18" charset="0"/>
              </a:rPr>
              <a:t>(при отсутствии медицинских противопоказаний).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Book Antiqua" pitchFamily="18" charset="0"/>
              </a:rPr>
              <a:t>Повторные прививки –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ревакцинация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БЦЖ</a:t>
            </a:r>
            <a:r>
              <a:rPr lang="ru-RU" sz="2800" dirty="0">
                <a:solidFill>
                  <a:prstClr val="black"/>
                </a:solidFill>
                <a:latin typeface="Book Antiqua" pitchFamily="18" charset="0"/>
              </a:rPr>
              <a:t>  – проводится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в 7 лет и 14 лет</a:t>
            </a:r>
            <a:r>
              <a:rPr lang="ru-RU" sz="2800" dirty="0">
                <a:solidFill>
                  <a:prstClr val="black"/>
                </a:solidFill>
                <a:latin typeface="Book Antiqua" pitchFamily="18" charset="0"/>
              </a:rPr>
              <a:t>.</a:t>
            </a:r>
          </a:p>
        </p:txBody>
      </p:sp>
      <p:pic>
        <p:nvPicPr>
          <p:cNvPr id="59395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0" y="4868863"/>
            <a:ext cx="2952750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513" y="4924425"/>
            <a:ext cx="3108325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91252" y="188640"/>
            <a:ext cx="8229600" cy="291545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ПОМНИТЕ: </a:t>
            </a:r>
            <a:r>
              <a:rPr lang="ru-RU" sz="4000" dirty="0">
                <a:latin typeface="Book Antiqua" pitchFamily="18" charset="0"/>
              </a:rPr>
              <a:t>Чтобы не заболеть туберкулезом, человеку необходим крепкий </a:t>
            </a:r>
            <a:r>
              <a:rPr lang="ru-RU" sz="4000" dirty="0" smtClean="0">
                <a:latin typeface="Book Antiqua" pitchFamily="18" charset="0"/>
              </a:rPr>
              <a:t>иммунитет!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60418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2475" y="34925"/>
            <a:ext cx="823913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" y="735013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949060" y="2852936"/>
            <a:ext cx="1263085" cy="34072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11413" y="2708275"/>
            <a:ext cx="1008062" cy="35512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422" name="TextBox 4"/>
          <p:cNvSpPr txBox="1">
            <a:spLocks noChangeArrowheads="1"/>
          </p:cNvSpPr>
          <p:nvPr/>
        </p:nvSpPr>
        <p:spPr bwMode="auto">
          <a:xfrm>
            <a:off x="2060575" y="6280150"/>
            <a:ext cx="1711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7030A0"/>
                </a:solidFill>
                <a:latin typeface="Book Antiqua" pitchFamily="18" charset="0"/>
              </a:rPr>
              <a:t>ИММУНИТЕТ</a:t>
            </a:r>
          </a:p>
        </p:txBody>
      </p:sp>
      <p:sp>
        <p:nvSpPr>
          <p:cNvPr id="60423" name="TextBox 9"/>
          <p:cNvSpPr txBox="1">
            <a:spLocks noChangeArrowheads="1"/>
          </p:cNvSpPr>
          <p:nvPr/>
        </p:nvSpPr>
        <p:spPr bwMode="auto">
          <a:xfrm>
            <a:off x="4500563" y="2525713"/>
            <a:ext cx="4519612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b="1">
                <a:solidFill>
                  <a:srgbClr val="7030A0"/>
                </a:solidFill>
                <a:latin typeface="Book Antiqua" pitchFamily="18" charset="0"/>
              </a:rPr>
              <a:t>КУРЕНИЕ</a:t>
            </a:r>
          </a:p>
          <a:p>
            <a:pPr marL="285750" indent="-285750">
              <a:buFontTx/>
              <a:buChar char="-"/>
            </a:pPr>
            <a:r>
              <a:rPr lang="ru-RU" sz="2000" b="1">
                <a:solidFill>
                  <a:srgbClr val="7030A0"/>
                </a:solidFill>
                <a:latin typeface="Book Antiqua" pitchFamily="18" charset="0"/>
              </a:rPr>
              <a:t>АЛКОГОЛИЗМ</a:t>
            </a:r>
          </a:p>
          <a:p>
            <a:pPr marL="285750" indent="-285750">
              <a:buFontTx/>
              <a:buChar char="-"/>
            </a:pPr>
            <a:r>
              <a:rPr lang="ru-RU" sz="2000" b="1">
                <a:solidFill>
                  <a:srgbClr val="7030A0"/>
                </a:solidFill>
                <a:latin typeface="Book Antiqua" pitchFamily="18" charset="0"/>
              </a:rPr>
              <a:t>УПОТРЕБЛЕНИЕ НАРКОТИКОВ</a:t>
            </a:r>
          </a:p>
          <a:p>
            <a:pPr marL="285750" indent="-285750">
              <a:buFontTx/>
              <a:buChar char="-"/>
            </a:pPr>
            <a:r>
              <a:rPr lang="ru-RU" sz="2000" b="1">
                <a:solidFill>
                  <a:srgbClr val="7030A0"/>
                </a:solidFill>
                <a:latin typeface="Book Antiqua" pitchFamily="18" charset="0"/>
              </a:rPr>
              <a:t>СТРЕССЫ</a:t>
            </a:r>
          </a:p>
          <a:p>
            <a:pPr marL="285750" indent="-285750">
              <a:buFontTx/>
              <a:buChar char="-"/>
            </a:pPr>
            <a:r>
              <a:rPr lang="ru-RU" sz="2000" b="1">
                <a:solidFill>
                  <a:srgbClr val="7030A0"/>
                </a:solidFill>
                <a:latin typeface="Book Antiqua" pitchFamily="18" charset="0"/>
              </a:rPr>
              <a:t>НЕСБАЛАНСИРОВАННОЕ ПИТАНИЕ</a:t>
            </a:r>
          </a:p>
          <a:p>
            <a:pPr marL="285750" indent="-285750">
              <a:buFontTx/>
              <a:buChar char="-"/>
            </a:pPr>
            <a:r>
              <a:rPr lang="ru-RU" sz="2000" b="1">
                <a:solidFill>
                  <a:srgbClr val="7030A0"/>
                </a:solidFill>
                <a:latin typeface="Book Antiqua" pitchFamily="18" charset="0"/>
              </a:rPr>
              <a:t>МАЛОПОДВИЖНЫЙ ОБРАЗ ЖИЗНИ</a:t>
            </a:r>
          </a:p>
          <a:p>
            <a:pPr marL="285750" indent="-285750">
              <a:buFontTx/>
              <a:buChar char="-"/>
            </a:pPr>
            <a:r>
              <a:rPr lang="ru-RU" sz="2000" b="1">
                <a:solidFill>
                  <a:srgbClr val="7030A0"/>
                </a:solidFill>
                <a:latin typeface="Book Antiqua" pitchFamily="18" charset="0"/>
              </a:rPr>
              <a:t>ДИАБЕТ</a:t>
            </a:r>
          </a:p>
          <a:p>
            <a:pPr marL="285750" indent="-285750">
              <a:buFontTx/>
              <a:buChar char="-"/>
            </a:pPr>
            <a:r>
              <a:rPr lang="ru-RU" sz="2000" b="1">
                <a:solidFill>
                  <a:srgbClr val="7030A0"/>
                </a:solidFill>
                <a:latin typeface="Book Antiqua" pitchFamily="18" charset="0"/>
              </a:rPr>
              <a:t>ЯЗВЕННАЯ БОЛЕЗНЬ ЖЕЛУДКА</a:t>
            </a:r>
          </a:p>
          <a:p>
            <a:pPr marL="285750" indent="-285750">
              <a:buFontTx/>
              <a:buChar char="-"/>
            </a:pPr>
            <a:r>
              <a:rPr lang="ru-RU" sz="2000" b="1">
                <a:solidFill>
                  <a:srgbClr val="7030A0"/>
                </a:solidFill>
                <a:latin typeface="Book Antiqua" pitchFamily="18" charset="0"/>
              </a:rPr>
              <a:t>ВИЧ - ИНФЕКЦИЯ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11413" y="5732463"/>
            <a:ext cx="1008062" cy="5143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837214"/>
            <a:ext cx="4536504" cy="555573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ВАЖНО: </a:t>
            </a:r>
            <a:endParaRPr lang="ru-RU" sz="40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- Здоровый образ жизни</a:t>
            </a:r>
          </a:p>
          <a:p>
            <a:pPr algn="l"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- Избегайте стрессов</a:t>
            </a:r>
          </a:p>
          <a:p>
            <a:pPr algn="l"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- Полноценная пища, богатая белками</a:t>
            </a:r>
          </a:p>
          <a:p>
            <a:pPr algn="l"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- Нормальная физическая нагрузка</a:t>
            </a:r>
          </a:p>
          <a:p>
            <a:pPr algn="l"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- Проветривайте комнаты, где вы работаете и отдыхаете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61442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2475" y="34925"/>
            <a:ext cx="823913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560388"/>
            <a:ext cx="5540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982160" y="2167767"/>
            <a:ext cx="1263085" cy="340721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588125" y="1989138"/>
            <a:ext cx="1008063" cy="35512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446" name="TextBox 10"/>
          <p:cNvSpPr txBox="1">
            <a:spLocks noChangeArrowheads="1"/>
          </p:cNvSpPr>
          <p:nvPr/>
        </p:nvSpPr>
        <p:spPr bwMode="auto">
          <a:xfrm>
            <a:off x="6259513" y="6067425"/>
            <a:ext cx="1711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7030A0"/>
                </a:solidFill>
                <a:latin typeface="Book Antiqua" pitchFamily="18" charset="0"/>
              </a:rPr>
              <a:t>ИММУНИТЕТ</a:t>
            </a:r>
            <a:endParaRPr lang="ru-RU" sz="2000" b="1">
              <a:solidFill>
                <a:srgbClr val="7030A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625" y="1858963"/>
            <a:ext cx="3384550" cy="4449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Book Antiqua" pitchFamily="18" charset="0"/>
              </a:rPr>
              <a:t>   Туберкулёз (от лат. </a:t>
            </a:r>
            <a:r>
              <a:rPr lang="ru-RU" sz="2000" dirty="0" err="1">
                <a:latin typeface="Book Antiqua" pitchFamily="18" charset="0"/>
              </a:rPr>
              <a:t>tuberculum</a:t>
            </a:r>
            <a:r>
              <a:rPr lang="ru-RU" sz="2000" dirty="0">
                <a:latin typeface="Book Antiqua" pitchFamily="18" charset="0"/>
              </a:rPr>
              <a:t> — бугорок) — широко распространённое в мире инфекционное заболевание, вызываемое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микобактериями туберкулеза</a:t>
            </a:r>
            <a:r>
              <a:rPr lang="ru-RU" sz="2000" dirty="0">
                <a:latin typeface="Book Antiqua" pitchFamily="18" charset="0"/>
              </a:rPr>
              <a:t>.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Book Antiqua" pitchFamily="18" charset="0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Book Antiqua" pitchFamily="18" charset="0"/>
              </a:rPr>
              <a:t>    Туберкулёз обычно поражает лёгкие, реже - затрагивает другие органы и системы.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79388" y="260350"/>
            <a:ext cx="87852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79388" y="1484313"/>
            <a:ext cx="87852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79388" y="476250"/>
            <a:ext cx="87852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+mn-cs"/>
              </a:rPr>
              <a:t>Туберкулез – что это?</a:t>
            </a:r>
            <a:endParaRPr lang="ru-RU" sz="4000" dirty="0">
              <a:latin typeface="+mn-lt"/>
              <a:cs typeface="+mn-cs"/>
            </a:endParaRPr>
          </a:p>
        </p:txBody>
      </p:sp>
      <p:pic>
        <p:nvPicPr>
          <p:cNvPr id="51205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2475" y="34925"/>
            <a:ext cx="823913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7813" y="1893888"/>
            <a:ext cx="50323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2781300"/>
            <a:ext cx="24003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74848" y="809193"/>
            <a:ext cx="8229600" cy="301520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  <a:ea typeface="+mn-ea"/>
                <a:cs typeface="+mn-cs"/>
              </a:rPr>
              <a:t>ВАЖНО: </a:t>
            </a:r>
            <a:r>
              <a:rPr lang="ru-RU" sz="4000" dirty="0" smtClean="0">
                <a:latin typeface="Book Antiqua" pitchFamily="18" charset="0"/>
                <a:ea typeface="+mn-ea"/>
                <a:cs typeface="+mn-cs"/>
              </a:rPr>
              <a:t>Если туберкулез не лечить, то один больной с активной формой заболевания заражает, в среднем, 10-15 человек в год.</a:t>
            </a:r>
            <a:endParaRPr lang="ru-RU" sz="4000" dirty="0">
              <a:latin typeface="Book Antiqua" pitchFamily="18" charset="0"/>
              <a:ea typeface="+mn-ea"/>
              <a:cs typeface="+mn-cs"/>
            </a:endParaRPr>
          </a:p>
        </p:txBody>
      </p:sp>
      <p:pic>
        <p:nvPicPr>
          <p:cNvPr id="52226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0388" y="3198813"/>
            <a:ext cx="34385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2475" y="34925"/>
            <a:ext cx="823913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750888"/>
            <a:ext cx="6746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49" name="Группа 3"/>
          <p:cNvGrpSpPr>
            <a:grpSpLocks/>
          </p:cNvGrpSpPr>
          <p:nvPr/>
        </p:nvGrpSpPr>
        <p:grpSpPr bwMode="auto">
          <a:xfrm>
            <a:off x="179388" y="34925"/>
            <a:ext cx="9017000" cy="1490663"/>
            <a:chOff x="179512" y="35150"/>
            <a:chExt cx="9016568" cy="1490881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9512" y="260608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9512" y="1484750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222372" y="201862"/>
              <a:ext cx="8784804" cy="13241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solidFill>
                    <a:schemeClr val="accent2">
                      <a:lumMod val="50000"/>
                    </a:schemeClr>
                  </a:solidFill>
                  <a:latin typeface="Book Antiqua" pitchFamily="18" charset="0"/>
                  <a:cs typeface="+mn-cs"/>
                </a:rPr>
                <a:t>Как можно заразиться туберкулезом?</a:t>
              </a:r>
              <a:endParaRPr lang="ru-RU" sz="4000" dirty="0">
                <a:latin typeface="+mn-lt"/>
                <a:cs typeface="+mn-cs"/>
              </a:endParaRPr>
            </a:p>
          </p:txBody>
        </p:sp>
        <p:pic>
          <p:nvPicPr>
            <p:cNvPr id="53265" name="Рисунок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8372856" y="35150"/>
              <a:ext cx="823224" cy="80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8" y="4968875"/>
            <a:ext cx="255587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7863" y="5180013"/>
            <a:ext cx="21526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5683250"/>
            <a:ext cx="1874838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255588" y="1543050"/>
            <a:ext cx="8709025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dk1"/>
                </a:solidFill>
                <a:latin typeface="Book Antiqua" pitchFamily="18" charset="0"/>
                <a:cs typeface="+mn-cs"/>
              </a:rPr>
              <a:t>Основной источник заражения -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  <a:cs typeface="+mn-cs"/>
              </a:rPr>
              <a:t>человек</a:t>
            </a:r>
            <a:r>
              <a:rPr lang="ru-RU" sz="2400" dirty="0">
                <a:solidFill>
                  <a:schemeClr val="dk1"/>
                </a:solidFill>
                <a:latin typeface="Book Antiqua" pitchFamily="18" charset="0"/>
                <a:cs typeface="+mn-cs"/>
              </a:rPr>
              <a:t>, который болеет туберкулезом легких.</a:t>
            </a:r>
          </a:p>
        </p:txBody>
      </p:sp>
      <p:sp>
        <p:nvSpPr>
          <p:cNvPr id="21" name="Овал 20"/>
          <p:cNvSpPr/>
          <p:nvPr/>
        </p:nvSpPr>
        <p:spPr>
          <a:xfrm>
            <a:off x="3065463" y="2419350"/>
            <a:ext cx="3168650" cy="3168650"/>
          </a:xfrm>
          <a:prstGeom prst="ellipse">
            <a:avLst/>
          </a:prstGeom>
          <a:gradFill>
            <a:gsLst>
              <a:gs pos="0">
                <a:schemeClr val="accent4">
                  <a:tint val="50000"/>
                  <a:satMod val="300000"/>
                  <a:lumMod val="14000"/>
                  <a:lumOff val="86000"/>
                  <a:alpha val="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3255" name="Рисунок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81475" y="2773363"/>
            <a:ext cx="93980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Прямоугольник 2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14925" y="2547938"/>
            <a:ext cx="20415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Прямоугольник 30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44750" y="2547938"/>
            <a:ext cx="20415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Прямоугольник 31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30438" y="3492500"/>
            <a:ext cx="1298575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Прямоугольник 32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68963" y="3492500"/>
            <a:ext cx="2043112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Прямоугольник 33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83213" y="4383088"/>
            <a:ext cx="20351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Прямоугольник 34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889125" y="4383088"/>
            <a:ext cx="21463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3" name="Группа 3"/>
          <p:cNvGrpSpPr>
            <a:grpSpLocks/>
          </p:cNvGrpSpPr>
          <p:nvPr/>
        </p:nvGrpSpPr>
        <p:grpSpPr bwMode="auto">
          <a:xfrm>
            <a:off x="179388" y="34925"/>
            <a:ext cx="9017000" cy="1490663"/>
            <a:chOff x="179512" y="35150"/>
            <a:chExt cx="9016568" cy="1490881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9512" y="260608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9512" y="1484750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222372" y="201862"/>
              <a:ext cx="8784804" cy="13241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solidFill>
                    <a:schemeClr val="accent2">
                      <a:lumMod val="50000"/>
                    </a:schemeClr>
                  </a:solidFill>
                  <a:latin typeface="Book Antiqua" pitchFamily="18" charset="0"/>
                  <a:cs typeface="+mn-cs"/>
                </a:rPr>
                <a:t>Кто может заболеть туберкулезом?</a:t>
              </a:r>
              <a:endParaRPr lang="ru-RU" sz="4000" dirty="0">
                <a:latin typeface="+mn-lt"/>
                <a:cs typeface="+mn-cs"/>
              </a:endParaRPr>
            </a:p>
          </p:txBody>
        </p:sp>
        <p:pic>
          <p:nvPicPr>
            <p:cNvPr id="54280" name="Рисунок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8372856" y="35150"/>
              <a:ext cx="823224" cy="80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>
          <a:xfrm>
            <a:off x="179388" y="1628775"/>
            <a:ext cx="5113337" cy="5113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     </a:t>
            </a:r>
            <a:r>
              <a:rPr lang="ru-RU" sz="2400" dirty="0">
                <a:latin typeface="Book Antiqua" pitchFamily="18" charset="0"/>
              </a:rPr>
              <a:t>Туберкулез поражает людей независимо от их социального статуса.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Book Antiqua" pitchFamily="18" charset="0"/>
              </a:rPr>
              <a:t>     Заболевает активным туберкулезом в среднем 1 из 10 человек, инфицированных микобактериями туберкулеза.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Book Antiqua" pitchFamily="18" charset="0"/>
              </a:rPr>
              <a:t>     Здоровая иммунная система человека успешно контролирует эту инфекцию.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Book Antiqua" pitchFamily="18" charset="0"/>
              </a:rPr>
              <a:t>     Однако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при ослаблении иммунитета</a:t>
            </a:r>
            <a:r>
              <a:rPr lang="ru-RU" sz="2400" dirty="0">
                <a:latin typeface="Book Antiqua" pitchFamily="18" charset="0"/>
              </a:rPr>
              <a:t> развивается заболевание – активная форма туберкулеза.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Bookman Old Style" pitchFamily="18" charset="0"/>
              </a:rPr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Book Antiqua" pitchFamily="18" charset="0"/>
            </a:endParaRPr>
          </a:p>
        </p:txBody>
      </p:sp>
      <p:pic>
        <p:nvPicPr>
          <p:cNvPr id="14" name="Рисунок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5963" y="1365250"/>
            <a:ext cx="76247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6913" y="1365250"/>
            <a:ext cx="762635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3250"/>
            <a:ext cx="91440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1" name="Группа 3"/>
          <p:cNvGrpSpPr>
            <a:grpSpLocks/>
          </p:cNvGrpSpPr>
          <p:nvPr/>
        </p:nvGrpSpPr>
        <p:grpSpPr bwMode="auto">
          <a:xfrm>
            <a:off x="179388" y="34925"/>
            <a:ext cx="9017000" cy="1449388"/>
            <a:chOff x="179512" y="35150"/>
            <a:chExt cx="9016568" cy="144963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9512" y="260613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9512" y="1484784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6329" name="Прямоугольник 6"/>
            <p:cNvSpPr>
              <a:spLocks noChangeArrowheads="1"/>
            </p:cNvSpPr>
            <p:nvPr/>
          </p:nvSpPr>
          <p:spPr bwMode="auto">
            <a:xfrm>
              <a:off x="222490" y="482769"/>
              <a:ext cx="878497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 b="1">
                  <a:solidFill>
                    <a:srgbClr val="632523"/>
                  </a:solidFill>
                  <a:latin typeface="Book Antiqua" pitchFamily="18" charset="0"/>
                </a:rPr>
                <a:t>Как обнаружить туберкулез?</a:t>
              </a:r>
              <a:endParaRPr lang="ru-RU" sz="4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56330" name="Рисунок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8372856" y="35150"/>
              <a:ext cx="823224" cy="80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>
          <a:xfrm>
            <a:off x="4356100" y="1582738"/>
            <a:ext cx="4514850" cy="521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</a:rPr>
              <a:t>     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Для выявления туберкулеза легких применяется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флюорография.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     </a:t>
            </a:r>
            <a:r>
              <a:rPr lang="ru-RU" sz="2400" dirty="0">
                <a:latin typeface="Book Antiqua" pitchFamily="18" charset="0"/>
              </a:rPr>
              <a:t>Рекомендуется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ежегодно</a:t>
            </a:r>
            <a:r>
              <a:rPr lang="ru-RU" sz="2400" dirty="0">
                <a:latin typeface="Book Antiqua" pitchFamily="18" charset="0"/>
              </a:rPr>
              <a:t> проходить это обследование.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     </a:t>
            </a:r>
            <a:r>
              <a:rPr lang="ru-RU" sz="2400" dirty="0">
                <a:latin typeface="Book Antiqua" pitchFamily="18" charset="0"/>
              </a:rPr>
              <a:t>Для своевременного выявления инфицирования туберкулезом всем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детям</a:t>
            </a:r>
            <a:r>
              <a:rPr lang="ru-RU" sz="2400" dirty="0">
                <a:latin typeface="Book Antiqua" pitchFamily="18" charset="0"/>
              </a:rPr>
              <a:t> 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подросткам</a:t>
            </a:r>
            <a:r>
              <a:rPr lang="ru-RU" sz="2400" dirty="0">
                <a:latin typeface="Book Antiqua" pitchFamily="18" charset="0"/>
              </a:rPr>
              <a:t> в России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ежегодно</a:t>
            </a:r>
            <a:r>
              <a:rPr lang="ru-RU" sz="2400" dirty="0">
                <a:latin typeface="Book Antiqua" pitchFamily="18" charset="0"/>
              </a:rPr>
              <a:t> проводится туберкулиновая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проба Манту</a:t>
            </a:r>
            <a:r>
              <a:rPr lang="ru-RU" sz="2400" dirty="0">
                <a:latin typeface="Book Antiqua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Book Antiqua" pitchFamily="18" charset="0"/>
              </a:rPr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black"/>
              </a:solidFill>
              <a:latin typeface="Book Antiqua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63" y="1649413"/>
            <a:ext cx="3957637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538" y="1666875"/>
            <a:ext cx="397827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000" y="1657350"/>
            <a:ext cx="3954463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725" y="4505325"/>
            <a:ext cx="4151313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5" name="Группа 3"/>
          <p:cNvGrpSpPr>
            <a:grpSpLocks/>
          </p:cNvGrpSpPr>
          <p:nvPr/>
        </p:nvGrpSpPr>
        <p:grpSpPr bwMode="auto">
          <a:xfrm>
            <a:off x="179388" y="34925"/>
            <a:ext cx="9017000" cy="1490663"/>
            <a:chOff x="179512" y="35150"/>
            <a:chExt cx="9016568" cy="1490881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9512" y="260608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9512" y="1484750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7353" name="Прямоугольник 6"/>
            <p:cNvSpPr>
              <a:spLocks noChangeArrowheads="1"/>
            </p:cNvSpPr>
            <p:nvPr/>
          </p:nvSpPr>
          <p:spPr bwMode="auto">
            <a:xfrm>
              <a:off x="222490" y="202592"/>
              <a:ext cx="8784976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 b="1">
                  <a:solidFill>
                    <a:srgbClr val="632523"/>
                  </a:solidFill>
                  <a:latin typeface="Book Antiqua" pitchFamily="18" charset="0"/>
                </a:rPr>
                <a:t>Туберкулез излечим, если обнаружен вовремя!</a:t>
              </a:r>
              <a:endParaRPr lang="ru-RU" sz="4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57354" name="Рисунок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8372856" y="35150"/>
              <a:ext cx="823224" cy="80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>
          <a:xfrm>
            <a:off x="179388" y="1550988"/>
            <a:ext cx="4392612" cy="5191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</a:rPr>
              <a:t>     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Практически все пациенты с впервые выявленным туберкулезом, своевременно начавшие и полностью закончившие назначенный курс лечения, могут быть излечены.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black"/>
              </a:solidFill>
              <a:latin typeface="Book Antiqu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Больной туберкулезом легких человек является источником инфекции, пока не начнет интенсивное лечение. </a:t>
            </a:r>
          </a:p>
        </p:txBody>
      </p:sp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4288" y="2773363"/>
            <a:ext cx="865187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5284788" y="2359025"/>
            <a:ext cx="3087687" cy="30876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899025" y="1973263"/>
            <a:ext cx="3859213" cy="38592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660900" y="1763713"/>
            <a:ext cx="4335463" cy="43354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69" name="Группа 3"/>
          <p:cNvGrpSpPr>
            <a:grpSpLocks/>
          </p:cNvGrpSpPr>
          <p:nvPr/>
        </p:nvGrpSpPr>
        <p:grpSpPr bwMode="auto">
          <a:xfrm>
            <a:off x="179388" y="34925"/>
            <a:ext cx="9017000" cy="1490663"/>
            <a:chOff x="179512" y="35150"/>
            <a:chExt cx="9016568" cy="1490881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9512" y="260608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9512" y="1484750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8377" name="Прямоугольник 6"/>
            <p:cNvSpPr>
              <a:spLocks noChangeArrowheads="1"/>
            </p:cNvSpPr>
            <p:nvPr/>
          </p:nvSpPr>
          <p:spPr bwMode="auto">
            <a:xfrm>
              <a:off x="222490" y="202592"/>
              <a:ext cx="8784976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 b="1">
                  <a:solidFill>
                    <a:srgbClr val="632523"/>
                  </a:solidFill>
                  <a:latin typeface="Book Antiqua" pitchFamily="18" charset="0"/>
                </a:rPr>
                <a:t>Туберкулез излечим, если обнаружен вовремя!</a:t>
              </a:r>
              <a:endParaRPr lang="ru-RU" sz="4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58378" name="Рисунок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8372856" y="35150"/>
              <a:ext cx="823224" cy="80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>
          <a:xfrm>
            <a:off x="255588" y="2351088"/>
            <a:ext cx="4392612" cy="3095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</a:rPr>
              <a:t>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Book Antiqua" pitchFamily="18" charset="0"/>
              </a:rPr>
              <a:t>Через 2-3 месяца после начала лечения опасность инфицирования окружающих снижается</a:t>
            </a:r>
          </a:p>
        </p:txBody>
      </p:sp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4288" y="2773363"/>
            <a:ext cx="865187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5284788" y="2359025"/>
            <a:ext cx="3087687" cy="3087688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899025" y="1973263"/>
            <a:ext cx="3859213" cy="385921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660900" y="1763713"/>
            <a:ext cx="4335463" cy="43354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5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217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Book Antiqua</vt:lpstr>
      <vt:lpstr>Bookman Old Style</vt:lpstr>
      <vt:lpstr>Тема Office</vt:lpstr>
      <vt:lpstr>1_Тема Office</vt:lpstr>
      <vt:lpstr>3_Тема Office</vt:lpstr>
      <vt:lpstr>5_Тема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 марта Всемирный день борьбы с туберкулезом</dc:title>
  <dc:creator>Валя</dc:creator>
  <cp:lastModifiedBy>Галина</cp:lastModifiedBy>
  <cp:revision>95</cp:revision>
  <dcterms:created xsi:type="dcterms:W3CDTF">2014-03-08T12:52:47Z</dcterms:created>
  <dcterms:modified xsi:type="dcterms:W3CDTF">2018-06-19T03:48:44Z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3587165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