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0409" autoAdjust="0"/>
  </p:normalViewPr>
  <p:slideViewPr>
    <p:cSldViewPr>
      <p:cViewPr>
        <p:scale>
          <a:sx n="76" d="100"/>
          <a:sy n="76" d="100"/>
        </p:scale>
        <p:origin x="-262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D01D7-4190-4290-B231-A95515D86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E1C0-AACF-4978-90F2-4E9A0A90C7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ABDEE-0AFC-402B-AA07-B9F0F160E9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7706-E8B2-436D-AD17-8F782031C6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A3D8-8800-47DA-989D-456BCB9C2C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B1DD4-3B17-481C-98C0-73A33B22FE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A2247-48BF-4171-83FA-E9BDED9033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C1C5-269A-4A84-9663-46F5933167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F9D7C-B291-4A4E-BCCD-03663043A3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F8D91-F928-4974-9153-80AE2A8BDC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A2316-44C7-4747-B486-D4EF262EE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4E3F655-FAC1-49C7-83CC-9C1D77347B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D%D1%82%D0%B5%D1%80%D0%BD%D0%B5%D1%82" TargetMode="External"/><Relationship Id="rId2" Type="http://schemas.openxmlformats.org/officeDocument/2006/relationships/hyperlink" Target="https://ru.wikipedia.org/wiki/%D0%9E%D0%BD%D0%BB%D0%B0%D0%B9%D0%BD-%D0%BA%D0%BE%D0%BD%D1%81%D1%83%D0%BB%D1%8C%D1%82%D0%B0%D0%BD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2%D0%B8%D0%B4%D0%B5%D0%BE%D0%BA%D0%BE%D0%BD%D1%84%D0%B5%D1%80%D0%B5%D0%BD%D1%86%D0%B8%D1%8F" TargetMode="External"/><Relationship Id="rId4" Type="http://schemas.openxmlformats.org/officeDocument/2006/relationships/hyperlink" Target="https://ru.wikipedia.org/wiki/%D0%A7%D0%B0%D1%8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437063"/>
            <a:ext cx="7772400" cy="1728787"/>
          </a:xfrm>
        </p:spPr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Безопасность при пользовании системами мгновенных сообщений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bg1"/>
                </a:solidFill>
              </a:rPr>
              <a:t>Заключение.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251950" cy="5073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/>
              <a:t>Службы мгновенных сообщений - очень эффективный и удобный способ общения, так как сообщения достигают адресата крайне быстро.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Существует несколько правил, которым стоит следовать при использовании IM:</a:t>
            </a:r>
          </a:p>
          <a:p>
            <a:pPr>
              <a:defRPr/>
            </a:pPr>
            <a:r>
              <a:rPr lang="ru-RU" sz="2400" dirty="0" smtClean="0"/>
              <a:t>никогда </a:t>
            </a:r>
            <a:r>
              <a:rPr lang="ru-RU" sz="2400" dirty="0"/>
              <a:t>не отправляйте незашифрованную важную информацию (ведь по умолчанию ваши сообщения отправляются в незашифрованном виде);</a:t>
            </a:r>
          </a:p>
          <a:p>
            <a:pPr>
              <a:defRPr/>
            </a:pPr>
            <a:r>
              <a:rPr lang="ru-RU" sz="2400" dirty="0"/>
              <a:t> никогда не запускайте исполняемые файлы, полученные из неизвестных или сомнительных источников;</a:t>
            </a:r>
          </a:p>
          <a:p>
            <a:pPr>
              <a:defRPr/>
            </a:pPr>
            <a:r>
              <a:rPr lang="ru-RU" sz="2400" dirty="0"/>
              <a:t> используйте антивирус и брандмауэр для защиты от распространяющихся угроз и сетевых вторжений и подозрительно относитесь к ссылкам, присылаемым вашими контактами.</a:t>
            </a:r>
          </a:p>
          <a:p>
            <a:pPr>
              <a:buFontTx/>
              <a:buNone/>
              <a:defRPr/>
            </a:pPr>
            <a:endParaRPr lang="ru-RU" altLang="ru-RU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251950" cy="5073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2400" dirty="0" smtClean="0"/>
          </a:p>
          <a:p>
            <a:pPr>
              <a:buFontTx/>
              <a:buNone/>
              <a:defRPr/>
            </a:pPr>
            <a:endParaRPr lang="ru-RU" altLang="ru-RU" sz="2400" dirty="0" smtClean="0"/>
          </a:p>
          <a:p>
            <a:pPr>
              <a:buFontTx/>
              <a:buNone/>
              <a:defRPr/>
            </a:pPr>
            <a:endParaRPr lang="ru-RU" altLang="ru-RU" sz="2400" dirty="0" smtClean="0">
              <a:solidFill>
                <a:schemeClr val="accent2"/>
              </a:solidFill>
            </a:endParaRPr>
          </a:p>
          <a:p>
            <a:pPr>
              <a:buFontTx/>
              <a:buNone/>
              <a:defRPr/>
            </a:pPr>
            <a:endParaRPr lang="ru-RU" altLang="ru-RU" sz="2400" dirty="0" smtClean="0">
              <a:solidFill>
                <a:schemeClr val="accent2"/>
              </a:solidFill>
            </a:endParaRPr>
          </a:p>
          <a:p>
            <a:pPr>
              <a:buFontTx/>
              <a:buNone/>
              <a:defRPr/>
            </a:pPr>
            <a:endParaRPr lang="ru-RU" altLang="ru-RU" sz="2400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alt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bg1"/>
                </a:solidFill>
              </a:rPr>
              <a:t>Система мгновенных сообщений - это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 </a:t>
            </a:r>
            <a:r>
              <a:rPr lang="ru-RU" sz="2800" smtClean="0">
                <a:hlinkClick r:id="rId2" tooltip="Онлайн-консультант"/>
              </a:rPr>
              <a:t>программы онлайн-консультанты</a:t>
            </a:r>
            <a:r>
              <a:rPr lang="ru-RU" sz="2800" smtClean="0"/>
              <a:t> и программы-клиенты для обмена сообщениями в реальном времени через </a:t>
            </a:r>
            <a:r>
              <a:rPr lang="ru-RU" sz="2800" smtClean="0">
                <a:hlinkClick r:id="rId3" tooltip="Интернет"/>
              </a:rPr>
              <a:t>Интернет</a:t>
            </a:r>
            <a:r>
              <a:rPr lang="ru-RU" sz="2800" smtClean="0"/>
              <a:t>. Могут передаваться текстовые сообщения, звуковые сигналы, изображения, видео, а также производиться такие действия, как совместное рисование или игры. Многие из таких программ-клиентов могут применяться для организации групповых текстовых </a:t>
            </a:r>
            <a:r>
              <a:rPr lang="ru-RU" sz="2800" smtClean="0">
                <a:hlinkClick r:id="rId4" tooltip="Чат"/>
              </a:rPr>
              <a:t>чатов</a:t>
            </a:r>
            <a:r>
              <a:rPr lang="ru-RU" sz="2800" smtClean="0"/>
              <a:t> или </a:t>
            </a:r>
            <a:r>
              <a:rPr lang="ru-RU" sz="2800" smtClean="0">
                <a:hlinkClick r:id="rId5" tooltip="Видеоконференция"/>
              </a:rPr>
              <a:t>видеоконференций</a:t>
            </a:r>
            <a:r>
              <a:rPr lang="ru-RU" smtClean="0"/>
              <a:t>.</a:t>
            </a:r>
          </a:p>
          <a:p>
            <a:pPr>
              <a:buFontTx/>
              <a:buNone/>
            </a:pPr>
            <a:endParaRPr lang="ru-RU" alt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bg1"/>
                </a:solidFill>
              </a:rPr>
              <a:t>Функции служб мгновенных сообщений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ru-RU" sz="2400" smtClean="0"/>
              <a:t>чат (видеочат, текстовый и голосовой);</a:t>
            </a:r>
          </a:p>
          <a:p>
            <a:r>
              <a:rPr lang="ru-RU" sz="2400" smtClean="0"/>
              <a:t>VoIP сервисы: звонки на компьютер, звонки на стационарные и мобильные телефоны;</a:t>
            </a:r>
          </a:p>
          <a:p>
            <a:r>
              <a:rPr lang="ru-RU" sz="2400" smtClean="0"/>
              <a:t>возможность отправки SMS;</a:t>
            </a:r>
          </a:p>
          <a:p>
            <a:r>
              <a:rPr lang="ru-RU" sz="2400" smtClean="0"/>
              <a:t>передача файлов;</a:t>
            </a:r>
          </a:p>
          <a:p>
            <a:r>
              <a:rPr lang="ru-RU" sz="2400" smtClean="0"/>
              <a:t>инструменты для совместной работы в режиме реального времени;</a:t>
            </a:r>
          </a:p>
          <a:p>
            <a:r>
              <a:rPr lang="ru-RU" sz="2400" smtClean="0"/>
              <a:t>возможность общаться в чате непосредственно на веб-странице;</a:t>
            </a:r>
          </a:p>
          <a:p>
            <a:r>
              <a:rPr lang="ru-RU" sz="2400" smtClean="0"/>
              <a:t>напоминания и оповещения;</a:t>
            </a:r>
          </a:p>
          <a:p>
            <a:r>
              <a:rPr lang="ru-RU" sz="2400" smtClean="0"/>
              <a:t>хранение истории общения по каждому контакту;</a:t>
            </a:r>
          </a:p>
          <a:p>
            <a:r>
              <a:rPr lang="ru-RU" sz="2400" smtClean="0"/>
              <a:t>индикация о сетевом статусе пользователей (в сети, нет на месте и т.д.), занесенных в список контактов.</a:t>
            </a:r>
          </a:p>
          <a:p>
            <a:pPr>
              <a:buFontTx/>
              <a:buNone/>
            </a:pPr>
            <a:endParaRPr lang="ru-RU" altLang="ru-RU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bg1"/>
                </a:solidFill>
              </a:rPr>
              <a:t>Наиболее известные системы служб мгновенных сообщений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ru-RU" b="1" smtClean="0"/>
              <a:t>ICQ</a:t>
            </a:r>
            <a:r>
              <a:rPr lang="ru-RU" smtClean="0"/>
              <a:t> </a:t>
            </a:r>
          </a:p>
          <a:p>
            <a:r>
              <a:rPr lang="ru-RU" b="1" smtClean="0"/>
              <a:t>Skype</a:t>
            </a:r>
            <a:r>
              <a:rPr lang="ru-RU" smtClean="0"/>
              <a:t> </a:t>
            </a:r>
          </a:p>
          <a:p>
            <a:r>
              <a:rPr lang="ru-RU" b="1" smtClean="0"/>
              <a:t>Miranda IM</a:t>
            </a:r>
            <a:r>
              <a:rPr lang="ru-RU" smtClean="0"/>
              <a:t> </a:t>
            </a:r>
          </a:p>
          <a:p>
            <a:r>
              <a:rPr lang="ru-RU" b="1" smtClean="0"/>
              <a:t>Google Talk client</a:t>
            </a:r>
            <a:r>
              <a:rPr lang="ru-RU" smtClean="0"/>
              <a:t> </a:t>
            </a:r>
          </a:p>
          <a:p>
            <a:r>
              <a:rPr lang="ru-RU" b="1" smtClean="0"/>
              <a:t>Mail.Ru Agent client</a:t>
            </a:r>
            <a:r>
              <a:rPr lang="ru-RU" smtClean="0"/>
              <a:t> </a:t>
            </a:r>
          </a:p>
          <a:p>
            <a:r>
              <a:rPr lang="ru-RU" b="1" smtClean="0"/>
              <a:t>VoxOx</a:t>
            </a:r>
            <a:r>
              <a:rPr lang="ru-RU" smtClean="0"/>
              <a:t> </a:t>
            </a:r>
          </a:p>
          <a:p>
            <a:r>
              <a:rPr lang="ru-RU" b="1" smtClean="0"/>
              <a:t>MyChat </a:t>
            </a:r>
            <a:endParaRPr lang="ru-RU" smtClean="0"/>
          </a:p>
          <a:p>
            <a:pPr>
              <a:buFontTx/>
              <a:buNone/>
            </a:pPr>
            <a:endParaRPr lang="ru-RU" alt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bg1"/>
                </a:solidFill>
              </a:rPr>
              <a:t>Правила безопасности при пользовании службами мгновенных сообщений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sz="2400" smtClean="0"/>
              <a:t>При выборе отображаемого имени (или псевдонима) старайтесь использовать имена, которые не могут быть однозначно ассоциированы с вами, например, "vp_krutoj26" вместо "vasyapupkin26".</a:t>
            </a:r>
          </a:p>
          <a:p>
            <a:pPr marL="457200" indent="-457200">
              <a:buFontTx/>
              <a:buAutoNum type="arabicPeriod"/>
            </a:pPr>
            <a:r>
              <a:rPr lang="ru-RU" sz="2400" smtClean="0"/>
              <a:t>Также, никогда не разглашайте свои персональные данные, такие как домашний адрес, номер телефона и иную существенную информацию в вашем сетевом профиле.</a:t>
            </a:r>
          </a:p>
          <a:p>
            <a:pPr marL="457200" indent="-457200">
              <a:buFontTx/>
              <a:buAutoNum type="arabicPeriod"/>
            </a:pPr>
            <a:r>
              <a:rPr lang="ru-RU" sz="2400" smtClean="0"/>
              <a:t>При выборе пароля убедитесь, что его длина не меньше 6 символов и используйте комбинацию, отличающуюся от используемых в других учетных записях.</a:t>
            </a:r>
          </a:p>
          <a:p>
            <a:pPr marL="457200" indent="-457200">
              <a:buFontTx/>
              <a:buAutoNum type="arabicPeriod"/>
            </a:pPr>
            <a:r>
              <a:rPr lang="ru-RU" sz="2400" smtClean="0"/>
              <a:t>Большинство IM-клиентов хранят ваш пароль в локальном кэше для автоматизации последующих входов.</a:t>
            </a:r>
            <a:endParaRPr lang="ru-RU" altLang="ru-RU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 smtClean="0"/>
              <a:t>5. Вводить </a:t>
            </a:r>
            <a:r>
              <a:rPr lang="ru-RU" sz="2400" dirty="0"/>
              <a:t>пароль вручную каждый раз при входе в сеть (иными словами, не сохраняйте ваш пароль</a:t>
            </a:r>
            <a:r>
              <a:rPr lang="ru-RU" sz="2400" dirty="0" smtClean="0"/>
              <a:t>).</a:t>
            </a:r>
          </a:p>
          <a:p>
            <a:pPr marL="0" indent="0">
              <a:buFontTx/>
              <a:buNone/>
              <a:defRPr/>
            </a:pPr>
            <a:endParaRPr lang="ru-RU" sz="2400" dirty="0" smtClean="0"/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7. Избегайте </a:t>
            </a:r>
            <a:r>
              <a:rPr lang="ru-RU" sz="2400" dirty="0"/>
              <a:t>использования службы мгновенных сообщений в публичных местах, таких как библиотеки или интернет-кафе. Если этого не избежать, никогда не сохраняйте пароль при входе.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8. Убедитесь</a:t>
            </a:r>
            <a:r>
              <a:rPr lang="ru-RU" sz="2400" dirty="0"/>
              <a:t>, что ваша система не заражена вирусами, </a:t>
            </a:r>
            <a:r>
              <a:rPr lang="ru-RU" sz="2400" dirty="0" smtClean="0"/>
              <a:t> </a:t>
            </a:r>
            <a:r>
              <a:rPr lang="ru-RU" sz="2400" dirty="0"/>
              <a:t>или иным вредоносным </a:t>
            </a:r>
            <a:r>
              <a:rPr lang="ru-RU" sz="2400" dirty="0" smtClean="0"/>
              <a:t>ПО.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9. Если </a:t>
            </a:r>
            <a:r>
              <a:rPr lang="ru-RU" sz="2400" dirty="0"/>
              <a:t>ваш IM-аккаунт был захвачен, известите всех своих </a:t>
            </a:r>
            <a:r>
              <a:rPr lang="ru-RU" sz="2400" dirty="0" err="1"/>
              <a:t>коррепондентов</a:t>
            </a:r>
            <a:r>
              <a:rPr lang="ru-RU" sz="2400" dirty="0"/>
              <a:t> и постарайтесь восстановить </a:t>
            </a:r>
            <a:r>
              <a:rPr lang="ru-RU" sz="2400" dirty="0" smtClean="0"/>
              <a:t>его.</a:t>
            </a:r>
            <a:endParaRPr lang="ru-RU" sz="2400" dirty="0"/>
          </a:p>
          <a:p>
            <a:pPr>
              <a:buFontTx/>
              <a:buNone/>
              <a:defRPr/>
            </a:pPr>
            <a:endParaRPr lang="ru-RU" altLang="ru-RU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10. любая информация, которую вы отправляете или получаете, передается в явном, легко читаемом текстовом формате, поэтому никогда не передавайте конфиденциальную или частную информацию по каналам IM.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11. Убдитесь, что ваша система и программа-клиент обновляются должным образом.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12. IM-черви используют уязвимости в программном обеспечении служб мгновенных сообщений и крайне быстро способны пересылать собственные копии всем пользователям из списка контактов жертвы.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altLang="ru-RU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13. никогда не загружайте и не открывайте исполняемые файлы, полученные через службу IM, и, если возможно, проверять все файлы обновленным антивирусом.</a:t>
            </a:r>
            <a:br>
              <a:rPr lang="ru-RU" sz="2400" smtClean="0"/>
            </a:br>
            <a:endParaRPr lang="ru-RU" sz="2400" smtClean="0"/>
          </a:p>
          <a:p>
            <a:pPr>
              <a:buFontTx/>
              <a:buNone/>
            </a:pPr>
            <a:r>
              <a:rPr lang="ru-RU" sz="2400" smtClean="0"/>
              <a:t>14. Никогда не щелкайте по ссылкам в сообщениях, особенно если сообщение от неизвестного источника; также полезно быть начеку при получении сообщений от друзей – они также могут быть отправлены с зараженной системы.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Интернет-ссылки могут вести на зараженные сайты и, щелкнув по ним, вы можете непреднамеренно заразить свой компьютер. </a:t>
            </a:r>
            <a:endParaRPr lang="ru-RU" altLang="ru-RU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smtClean="0"/>
              <a:t>15. Многие IM-клиенты локально сохраняют все ваши беседы, чтобы позже вы могли их при желании просмотреть. Вы можете выключить данную функцию через опцию настройки IM-клиента.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16. Наиболее разумный ответ на спам – это отсутствие реакции или ответа - сам факт ответа говорит спамеру (человеку или программе) о том, что данный электронный адрес существует и действует.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17. К запросам на авторизацию от новых пользователей стоит относиться с подозрением и необходимо исследовать информацию о пользователе до того, как авторизовать его. </a:t>
            </a:r>
            <a:endParaRPr lang="ru-RU" altLang="ru-RU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et">
  <a:themeElements>
    <a:clrScheme name="Интерне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нтерне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нтерне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Internet</Template>
  <TotalTime>29</TotalTime>
  <Words>562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Internet</vt:lpstr>
      <vt:lpstr>Безопасность при пользовании системами мгновенных сообщений</vt:lpstr>
      <vt:lpstr>Система мгновенных сообщений - это</vt:lpstr>
      <vt:lpstr>Функции служб мгновенных сообщений</vt:lpstr>
      <vt:lpstr>Наиболее известные системы служб мгновенных сообщений</vt:lpstr>
      <vt:lpstr>Правила безопасности при пользовании службами мгновенных сообщений</vt:lpstr>
      <vt:lpstr>Слайд 6</vt:lpstr>
      <vt:lpstr>Слайд 7</vt:lpstr>
      <vt:lpstr>Слайд 8</vt:lpstr>
      <vt:lpstr>Слайд 9</vt:lpstr>
      <vt:lpstr>Заключение.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при пользовании системами мгновенных сообщений</dc:title>
  <dc:creator>Комп</dc:creator>
  <dc:description>Презентации по культуре и искусству. Шаблоны PowerPoint http://freeppt.ru/</dc:description>
  <cp:lastModifiedBy>Галина</cp:lastModifiedBy>
  <cp:revision>4</cp:revision>
  <dcterms:created xsi:type="dcterms:W3CDTF">2016-10-10T14:29:22Z</dcterms:created>
  <dcterms:modified xsi:type="dcterms:W3CDTF">2018-06-14T07:55:18Z</dcterms:modified>
</cp:coreProperties>
</file>