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78" r:id="rId4"/>
    <p:sldId id="259" r:id="rId5"/>
    <p:sldId id="270" r:id="rId6"/>
    <p:sldId id="276" r:id="rId7"/>
    <p:sldId id="261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CA0"/>
    <a:srgbClr val="B697F3"/>
    <a:srgbClr val="CCFF99"/>
    <a:srgbClr val="000000"/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17286-E52A-4ED1-9043-CCFA756B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FB46-392B-4FEB-A399-E9B436581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E9973-ADA5-4D0C-9D4D-13BB33B99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91288-7CF5-4D60-9A0E-E757B6767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FE77-2795-46A8-977C-97941D59E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E84F-556B-4E32-BC11-31A29DD56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4FEC-1DB7-405E-907B-CD555241D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C7670-E82A-4ABF-AF66-55510F642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7C79-A389-44C1-85E6-2FAE2E536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258A-9751-4F16-8DE5-FCB67AD7D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3637-D830-44CD-A851-EE45CBF7B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460B-E4EB-4FE0-938C-1C58E4201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51C579-3E10-4DE7-88FA-7389D5882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95" r:id="rId3"/>
    <p:sldLayoutId id="2147483689" r:id="rId4"/>
    <p:sldLayoutId id="2147483696" r:id="rId5"/>
    <p:sldLayoutId id="2147483690" r:id="rId6"/>
    <p:sldLayoutId id="2147483691" r:id="rId7"/>
    <p:sldLayoutId id="2147483697" r:id="rId8"/>
    <p:sldLayoutId id="2147483698" r:id="rId9"/>
    <p:sldLayoutId id="2147483692" r:id="rId10"/>
    <p:sldLayoutId id="2147483693" r:id="rId11"/>
    <p:sldLayoutId id="214748369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allAtOnce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3146" y="2209791"/>
            <a:ext cx="6429421" cy="1714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Для чего нужен Интернет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71550" y="333375"/>
            <a:ext cx="705167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>
                <a:latin typeface="Blackadder ITC" pitchFamily="82" charset="0"/>
              </a:rPr>
              <a:t>Муниципальное бюджетное дошкольное образовательное учреждение города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>
                <a:latin typeface="Blackadder ITC" pitchFamily="82" charset="0"/>
              </a:rPr>
              <a:t>«Детский сад №</a:t>
            </a:r>
            <a:r>
              <a:rPr lang="ru-RU" sz="2000">
                <a:latin typeface="Benguiat"/>
              </a:rPr>
              <a:t> 17 </a:t>
            </a:r>
            <a:r>
              <a:rPr lang="ru-RU" sz="2000">
                <a:latin typeface="Blackadder ITC" pitchFamily="82" charset="0"/>
              </a:rPr>
              <a:t>«</a:t>
            </a:r>
            <a:r>
              <a:rPr lang="ru-RU" sz="2000">
                <a:latin typeface="Arial" charset="0"/>
              </a:rPr>
              <a:t>Тополёк</a:t>
            </a:r>
            <a:r>
              <a:rPr lang="ru-RU" sz="2000">
                <a:latin typeface="Blackadder ITC" pitchFamily="82" charset="0"/>
              </a:rPr>
              <a:t>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"/>
            <a:ext cx="7740650" cy="3929063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420624" indent="-384048"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      </a:t>
            </a:r>
            <a:r>
              <a:rPr lang="ru-RU" sz="2300" b="1" dirty="0" smtClean="0">
                <a:latin typeface="Benguiat" pitchFamily="2" charset="0"/>
              </a:rPr>
              <a:t>4. Создавать, исполнять или пользоваться процессами и технологиями. </a:t>
            </a:r>
            <a:r>
              <a:rPr lang="ru-RU" sz="2100" dirty="0" smtClean="0">
                <a:latin typeface="Benguiat" pitchFamily="2" charset="0"/>
              </a:rPr>
              <a:t>Мы можем: проводить любые операции со своими банковскими счетами (от </a:t>
            </a:r>
            <a:r>
              <a:rPr lang="ru-RU" sz="2100" dirty="0" err="1" smtClean="0">
                <a:latin typeface="Benguiat" pitchFamily="2" charset="0"/>
              </a:rPr>
              <a:t>проплат</a:t>
            </a:r>
            <a:r>
              <a:rPr lang="ru-RU" sz="2100" dirty="0" smtClean="0">
                <a:latin typeface="Benguiat" pitchFamily="2" charset="0"/>
              </a:rPr>
              <a:t> по международным контрактам до оплаты коммунальных услуг); участвовать в биржевых торгах, не выходя из дома или офиса (а с помощью "ноутбука" и сотовой или спутниковой связи, вообще из любой точки земного шара); покупать (и продавать) все, что необходимо для бизнеса или для личного потребления, через Internet-магазины. Сегодня в мире через Сеть продается практически все, часто - с доставкой на дом. Можно выбрать по каталогу одежду или обувь, заказать обед, запросить понравившуюся книгу или видеокассету и все будет доставлено по указанному адресу.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>
              <a:solidFill>
                <a:srgbClr val="000000"/>
              </a:solidFill>
              <a:latin typeface="Rage Italic" pitchFamily="66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000" b="1" i="1" dirty="0"/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800" b="1" i="1" dirty="0"/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1400" dirty="0"/>
          </a:p>
        </p:txBody>
      </p:sp>
      <p:pic>
        <p:nvPicPr>
          <p:cNvPr id="23554" name="Рисунок 2" descr="1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643313"/>
            <a:ext cx="44735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74065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smtClean="0"/>
              <a:t>     </a:t>
            </a:r>
            <a:r>
              <a:rPr lang="ru-RU" sz="2400" b="1" smtClean="0">
                <a:latin typeface="Benguiat"/>
              </a:rPr>
              <a:t>5.</a:t>
            </a:r>
            <a:r>
              <a:rPr lang="ru-RU" sz="2400" smtClean="0">
                <a:latin typeface="Benguiat"/>
              </a:rPr>
              <a:t> </a:t>
            </a:r>
            <a:r>
              <a:rPr lang="ru-RU" sz="2400" b="1" smtClean="0">
                <a:latin typeface="Benguiat"/>
              </a:rPr>
              <a:t>Общаться по интересам, чувствовать себя гражданином мира</a:t>
            </a:r>
            <a:r>
              <a:rPr lang="ru-RU" sz="2400" smtClean="0">
                <a:latin typeface="Benguiat"/>
              </a:rPr>
              <a:t>. 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Benguiat"/>
              </a:rPr>
              <a:t>    То, что помогает всем, кто нуждается в групповой и индивидуальной психотерапии, а также обычном каждодневном развитии: ведь где и когда еще можно одновременно обсуждать одно и то же с несколькими сотнями, а то и тысячами людей? </a:t>
            </a:r>
            <a:endParaRPr lang="ru-RU" sz="2400" smtClean="0">
              <a:solidFill>
                <a:srgbClr val="000000"/>
              </a:solidFill>
              <a:latin typeface="Benguiat"/>
            </a:endParaRPr>
          </a:p>
          <a:p>
            <a:pPr>
              <a:lnSpc>
                <a:spcPct val="80000"/>
              </a:lnSpc>
            </a:pPr>
            <a:endParaRPr lang="ru-RU" sz="2000" b="1" i="1" smtClean="0"/>
          </a:p>
          <a:p>
            <a:pPr>
              <a:lnSpc>
                <a:spcPct val="80000"/>
              </a:lnSpc>
            </a:pPr>
            <a:endParaRPr lang="ru-RU" sz="28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4578" name="Picture 5" descr="c081c41769770c2c20bf0a0466fc9d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78200"/>
            <a:ext cx="337502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74065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  <a:p>
            <a:pPr algn="just">
              <a:buFont typeface="Wingdings 2" pitchFamily="18" charset="2"/>
              <a:buNone/>
            </a:pPr>
            <a:r>
              <a:rPr lang="ru-RU" sz="2000" b="1" smtClean="0">
                <a:latin typeface="Benguiat"/>
              </a:rPr>
              <a:t>    6.</a:t>
            </a:r>
            <a:r>
              <a:rPr lang="ru-RU" sz="2000" smtClean="0">
                <a:latin typeface="Benguiat"/>
              </a:rPr>
              <a:t> </a:t>
            </a:r>
            <a:r>
              <a:rPr lang="ru-RU" sz="2000" b="1" smtClean="0">
                <a:latin typeface="Benguiat"/>
              </a:rPr>
              <a:t>Удаленно учиться</a:t>
            </a:r>
            <a:r>
              <a:rPr lang="ru-RU" sz="2000" smtClean="0">
                <a:latin typeface="Benguiat"/>
              </a:rPr>
              <a:t>, иными словами - </a:t>
            </a:r>
            <a:r>
              <a:rPr lang="ru-RU" sz="2000" b="1" smtClean="0">
                <a:latin typeface="Benguiat"/>
              </a:rPr>
              <a:t>получать образование в другой стране</a:t>
            </a:r>
            <a:r>
              <a:rPr lang="ru-RU" sz="2000" smtClean="0">
                <a:latin typeface="Benguiat"/>
              </a:rPr>
              <a:t>, </a:t>
            </a:r>
            <a:r>
              <a:rPr lang="ru-RU" sz="1600" smtClean="0">
                <a:latin typeface="Benguiat"/>
              </a:rPr>
              <a:t>не выезжая из своей. На самом деле никакая другая учеба не может быть так удобна. Ехать потом, за потверждением и окончательным получением всех документов, конечно, придется, но ведь вначале - какая экономия сил, средств, времени! А если учесть, что термин "учеба" подразумевает не только преподавателей в аудиториях, академические часы и дисциплины, но и любой познавательный процесс, участвуя в котором, человек приобретает и закрепляет разнообразные навыки.</a:t>
            </a:r>
            <a:endParaRPr lang="ru-RU" sz="2000" smtClean="0">
              <a:latin typeface="Benguiat"/>
            </a:endParaRPr>
          </a:p>
          <a:p>
            <a:pPr>
              <a:lnSpc>
                <a:spcPct val="80000"/>
              </a:lnSpc>
            </a:pPr>
            <a:endParaRPr lang="ru-RU" sz="2000" b="1" i="1" smtClean="0"/>
          </a:p>
          <a:p>
            <a:pPr>
              <a:lnSpc>
                <a:spcPct val="80000"/>
              </a:lnSpc>
            </a:pPr>
            <a:endParaRPr lang="ru-RU" sz="28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5602" name="Рисунок 2" descr="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143250"/>
            <a:ext cx="3929062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74065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smtClean="0"/>
              <a:t>    </a:t>
            </a:r>
            <a:r>
              <a:rPr lang="ru-RU" sz="2000" b="1" smtClean="0">
                <a:latin typeface="Benguiat"/>
              </a:rPr>
              <a:t>7.</a:t>
            </a:r>
            <a:r>
              <a:rPr lang="ru-RU" sz="2000" smtClean="0">
                <a:latin typeface="Benguiat"/>
              </a:rPr>
              <a:t> </a:t>
            </a:r>
            <a:r>
              <a:rPr lang="ru-RU" sz="2000" b="1" smtClean="0">
                <a:latin typeface="Benguiat"/>
              </a:rPr>
              <a:t>Осуществлять Internet-консалтинг, как поиск и обработку информации из самой сети</a:t>
            </a:r>
            <a:r>
              <a:rPr lang="ru-RU" sz="2000" smtClean="0">
                <a:latin typeface="Benguiat"/>
              </a:rPr>
              <a:t> (поиск поставщиков и потребителей, мониторинг и анализ рынков и т.д). Проводить маркетинговые и социологические исследования рынка. Где как не в Сети это можно делать быстро и довольно в больших объемах? </a:t>
            </a:r>
            <a:endParaRPr lang="ru-RU" sz="2000" b="1" i="1" smtClean="0">
              <a:latin typeface="Benguiat"/>
            </a:endParaRPr>
          </a:p>
          <a:p>
            <a:pPr>
              <a:lnSpc>
                <a:spcPct val="80000"/>
              </a:lnSpc>
            </a:pPr>
            <a:endParaRPr lang="ru-RU" sz="28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6626" name="Picture 5" descr="c081c41769770c2c20bf0a0466fc9d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762250"/>
            <a:ext cx="4205288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74065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smtClean="0"/>
              <a:t>     </a:t>
            </a:r>
            <a:r>
              <a:rPr lang="ru-RU" sz="2400" b="1" smtClean="0">
                <a:latin typeface="Benguiat"/>
              </a:rPr>
              <a:t>8.</a:t>
            </a:r>
            <a:r>
              <a:rPr lang="ru-RU" sz="2400" smtClean="0">
                <a:latin typeface="Benguiat"/>
              </a:rPr>
              <a:t> </a:t>
            </a:r>
            <a:r>
              <a:rPr lang="ru-RU" sz="2400" b="1" smtClean="0">
                <a:latin typeface="Benguiat"/>
              </a:rPr>
              <a:t>Заниматься рекламой</a:t>
            </a:r>
            <a:r>
              <a:rPr lang="ru-RU" sz="2400" smtClean="0">
                <a:latin typeface="Benguiat"/>
              </a:rPr>
              <a:t>. 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Benguiat"/>
              </a:rPr>
              <a:t>    Пока что самым популярным и распространенным видом является и самая примитивная - баннерная. Она лидирует по всем параметрам, но не далек тот день, когда и все остальное сюда придет.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sz="2000" b="1" i="1" smtClean="0">
              <a:latin typeface="Benguiat"/>
            </a:endParaRPr>
          </a:p>
          <a:p>
            <a:pPr>
              <a:lnSpc>
                <a:spcPct val="80000"/>
              </a:lnSpc>
            </a:pPr>
            <a:endParaRPr lang="ru-RU" sz="28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7650" name="Picture 5" descr="c081c41769770c2c20bf0a0466fc9d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357438"/>
            <a:ext cx="5072063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740650" cy="554355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endParaRPr lang="ru-RU" sz="14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1800" b="1" smtClean="0">
                <a:latin typeface="Benguiat"/>
                <a:ea typeface="Calibri" pitchFamily="34" charset="0"/>
                <a:cs typeface="Times New Roman" pitchFamily="18" charset="0"/>
              </a:rPr>
              <a:t>9.</a:t>
            </a:r>
            <a:r>
              <a:rPr lang="ru-RU" sz="1800" smtClean="0">
                <a:latin typeface="Benguia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Benguiat"/>
                <a:ea typeface="Calibri" pitchFamily="34" charset="0"/>
                <a:cs typeface="Times New Roman" pitchFamily="18" charset="0"/>
              </a:rPr>
              <a:t>Создавать собственный сайт</a:t>
            </a:r>
            <a:r>
              <a:rPr lang="ru-RU" sz="1800" smtClean="0">
                <a:latin typeface="Benguiat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800" smtClean="0">
                <a:latin typeface="Benguiat"/>
                <a:ea typeface="Calibri" pitchFamily="34" charset="0"/>
                <a:cs typeface="Times New Roman" pitchFamily="18" charset="0"/>
              </a:rPr>
              <a:t>     То есть - тоже заниматься рекламой, но уже вроде как никого на это не "заряжая", собственными силами. Удобно: деньги тратятся на это один раз - при создании, а не каждый раз, как понадобится напомнить о себе.  Плюс неограниченное количество информации, размещенное на своем сайте, подробно представленное и "обставленное" всем чем угодно - текстами, фото, графиками, видео-роликами</a:t>
            </a:r>
            <a:r>
              <a:rPr lang="ru-RU" sz="1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sz="2000" b="1" i="1" smtClean="0">
              <a:latin typeface="Benguiat"/>
            </a:endParaRPr>
          </a:p>
          <a:p>
            <a:pPr>
              <a:lnSpc>
                <a:spcPct val="80000"/>
              </a:lnSpc>
            </a:pPr>
            <a:endParaRPr lang="ru-RU" sz="28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8674" name="Picture 5" descr="c081c41769770c2c20bf0a0466fc9d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000375"/>
            <a:ext cx="40179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740650" cy="554355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endParaRPr lang="ru-RU" sz="1400" b="1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400" b="1" smtClean="0">
                <a:latin typeface="Benguiat"/>
                <a:ea typeface="Calibri" pitchFamily="34" charset="0"/>
                <a:cs typeface="Times New Roman" pitchFamily="18" charset="0"/>
              </a:rPr>
              <a:t>10. Работа в интернете! </a:t>
            </a: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smtClean="0">
                <a:latin typeface="Benguiat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smtClean="0">
                <a:latin typeface="Benguiat"/>
                <a:ea typeface="Calibri" pitchFamily="34" charset="0"/>
                <a:cs typeface="Times New Roman" pitchFamily="18" charset="0"/>
              </a:rPr>
              <a:t>И тут уж, сами понимаете, как он может быть нам НЕ НУЖЕН? Универсальнейший инструмент и предмет обработки этим самым инструментом - одновременно. </a:t>
            </a:r>
            <a:endParaRPr lang="ru-RU" sz="1400" smtClean="0">
              <a:latin typeface="Benguiat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sz="2000" b="1" i="1" smtClean="0">
              <a:latin typeface="Benguiat"/>
            </a:endParaRPr>
          </a:p>
          <a:p>
            <a:pPr>
              <a:lnSpc>
                <a:spcPct val="80000"/>
              </a:lnSpc>
            </a:pPr>
            <a:endParaRPr lang="ru-RU" sz="28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9698" name="Picture 5" descr="c081c41769770c2c20bf0a0466fc9d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286000"/>
            <a:ext cx="395605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428625"/>
            <a:ext cx="7740650" cy="2643188"/>
          </a:xfrm>
        </p:spPr>
        <p:txBody>
          <a:bodyPr>
            <a:normAutofit lnSpcReduction="10000"/>
          </a:bodyPr>
          <a:lstStyle/>
          <a:p>
            <a:pPr marL="420624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>
                <a:latin typeface="Calibri"/>
                <a:cs typeface="Times New Roman"/>
              </a:rPr>
              <a:t> </a:t>
            </a:r>
            <a:r>
              <a:rPr lang="ru-RU" sz="1400" b="1" dirty="0" smtClean="0">
                <a:latin typeface="Calibri"/>
                <a:cs typeface="Times New Roman"/>
              </a:rPr>
              <a:t>         </a:t>
            </a:r>
            <a:r>
              <a:rPr lang="ru-RU" sz="2400" dirty="0" smtClean="0">
                <a:latin typeface="Benguiat" pitchFamily="2" charset="0"/>
              </a:rPr>
              <a:t>К сожалению, в интернете плохая сторона представлена более ярко, ну а светлая созидающая сторона блекнет. Все зависит от самих пользователей интернета. Мы сами наполняем нашу жизнь и определяем ее качество. Мы сами наполняем интернет и определяем его ведущую сторону.</a:t>
            </a:r>
            <a:endParaRPr lang="ru-RU" sz="2400" b="1" i="1" dirty="0">
              <a:latin typeface="Benguiat" pitchFamily="2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800" b="1" i="1" dirty="0"/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1400" dirty="0"/>
          </a:p>
        </p:txBody>
      </p:sp>
      <p:pic>
        <p:nvPicPr>
          <p:cNvPr id="30722" name="Рисунок 2" descr="1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928813"/>
            <a:ext cx="550068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7467600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8000" smtClean="0">
                <a:latin typeface="Rage Italic" pitchFamily="66" charset="0"/>
              </a:rPr>
              <a:t>Спасибо за внимание</a:t>
            </a:r>
          </a:p>
          <a:p>
            <a:pPr algn="ctr">
              <a:buFont typeface="Wingdings 2" pitchFamily="18" charset="2"/>
              <a:buNone/>
            </a:pPr>
            <a:r>
              <a:rPr lang="ru-RU" sz="8000" smtClean="0">
                <a:latin typeface="Rage Italic" pitchFamily="66" charset="0"/>
                <a:sym typeface="Wingdings" pitchFamily="2" charset="2"/>
              </a:rPr>
              <a:t>!</a:t>
            </a:r>
            <a:endParaRPr lang="ru-RU" sz="8000" smtClean="0"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63788" y="3429000"/>
            <a:ext cx="3560762" cy="2670175"/>
          </a:xfr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229600" cy="1384300"/>
          </a:xfrm>
        </p:spPr>
        <p:txBody>
          <a:bodyPr/>
          <a:lstStyle/>
          <a:p>
            <a:pPr algn="ctr"/>
            <a:r>
              <a:rPr lang="ru-RU" sz="4000" smtClean="0">
                <a:latin typeface="Benguiat"/>
              </a:rPr>
              <a:t>Что такое Интернет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143000"/>
            <a:ext cx="7246937" cy="5018088"/>
          </a:xfrm>
        </p:spPr>
        <p:txBody>
          <a:bodyPr>
            <a:normAutofit/>
          </a:bodyPr>
          <a:lstStyle/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  <a:ea typeface="+mj-ea"/>
                <a:cs typeface="+mj-cs"/>
              </a:rPr>
              <a:t>Всемирная паутина ежегодно завлекает в свои сети миллионы новых пользователей.</a:t>
            </a:r>
          </a:p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latin typeface="Bookman Old Style" pitchFamily="18" charset="0"/>
                <a:ea typeface="+mj-ea"/>
                <a:cs typeface="+mj-cs"/>
              </a:rPr>
              <a:t>Среднестатистический современный человек уже с трудом представляет свое существование без Интернета.</a:t>
            </a:r>
          </a:p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  <a:ea typeface="+mj-ea"/>
                <a:cs typeface="+mj-cs"/>
              </a:rPr>
              <a:t>Однако далеко не все могут точно ответить на вопрос, что такое интернет – ведь для каждого из нас он играет свою роль.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Benguiat" pitchFamily="2" charset="0"/>
              </a:rPr>
              <a:t>Для чего </a:t>
            </a:r>
            <a:r>
              <a:rPr lang="ru-RU" dirty="0" smtClean="0">
                <a:latin typeface="Benguiat" pitchFamily="2" charset="0"/>
              </a:rPr>
              <a:t>нужен Интернет</a:t>
            </a:r>
            <a:endParaRPr lang="ru-RU" dirty="0">
              <a:latin typeface="Benguiat" pitchFamily="2" charset="0"/>
            </a:endParaRPr>
          </a:p>
        </p:txBody>
      </p:sp>
      <p:pic>
        <p:nvPicPr>
          <p:cNvPr id="16386" name="Содержимое 4" descr="Для-чего-нужен-интернет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285875"/>
            <a:ext cx="5299075" cy="4625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500063"/>
            <a:ext cx="74676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i="1" smtClean="0">
                <a:latin typeface="Blackadder ITC" pitchFamily="82" charset="0"/>
              </a:rPr>
              <a:t> </a:t>
            </a:r>
            <a:r>
              <a:rPr lang="ru-RU" sz="3600" b="1" smtClean="0">
                <a:latin typeface="Blackadder ITC" pitchFamily="82" charset="0"/>
              </a:rPr>
              <a:t>"Интернет нужен для передачи и приема информации".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3200" smtClean="0">
                <a:latin typeface="Blackadder ITC" pitchFamily="82" charset="0"/>
              </a:rPr>
              <a:t>      </a:t>
            </a:r>
            <a:r>
              <a:rPr lang="ru-RU" sz="2800" smtClean="0">
                <a:latin typeface="Blackadder ITC" pitchFamily="82" charset="0"/>
              </a:rPr>
              <a:t>Его можно представить как одно большое виртуальное поле информации, которое замечательно структурировано и оснащено системой поиска. Без системы поиска интернет не был бы настолько популярен.</a:t>
            </a:r>
            <a:endParaRPr lang="ru-RU" sz="3200" smtClean="0">
              <a:latin typeface="Blackadder ITC" pitchFamily="82" charset="0"/>
            </a:endParaRPr>
          </a:p>
          <a:p>
            <a:pPr>
              <a:lnSpc>
                <a:spcPct val="80000"/>
              </a:lnSpc>
            </a:pPr>
            <a:endParaRPr lang="ru-RU" sz="2800" b="1" i="1" smtClean="0"/>
          </a:p>
        </p:txBody>
      </p:sp>
      <p:pic>
        <p:nvPicPr>
          <p:cNvPr id="17410" name="Рисунок 2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429000"/>
            <a:ext cx="464978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idx="1"/>
          </p:nvPr>
        </p:nvSpPr>
        <p:spPr>
          <a:xfrm>
            <a:off x="0" y="357188"/>
            <a:ext cx="7786688" cy="41148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800" b="1" smtClean="0">
                <a:latin typeface="Rage Italic" pitchFamily="66" charset="0"/>
              </a:rPr>
              <a:t>    </a:t>
            </a:r>
            <a:r>
              <a:rPr lang="ru-RU" sz="2800" smtClean="0">
                <a:latin typeface="Rage Italic" pitchFamily="66" charset="0"/>
              </a:rPr>
              <a:t>Ответ на такой вопрос скоро перейдет в стадию максимально обобщенной парадигмы. "Для чего нужна жизнь?" и "Для чего нужен Интернет?" - это вопросы, которые в скором будут находится на одном уровне значимости.</a:t>
            </a:r>
          </a:p>
          <a:p>
            <a:endParaRPr lang="ru-RU" b="1" smtClean="0">
              <a:latin typeface="Rage Italic" pitchFamily="66" charset="0"/>
            </a:endParaRPr>
          </a:p>
        </p:txBody>
      </p:sp>
      <p:pic>
        <p:nvPicPr>
          <p:cNvPr id="18434" name="Picture 5" descr="c081c41769770c2c20bf0a0466fc9d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2786063"/>
            <a:ext cx="37290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idx="1"/>
          </p:nvPr>
        </p:nvSpPr>
        <p:spPr>
          <a:xfrm>
            <a:off x="0" y="357188"/>
            <a:ext cx="8072438" cy="4214812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latin typeface="Benguiat"/>
                <a:ea typeface="Calibri" pitchFamily="34" charset="0"/>
                <a:cs typeface="Times New Roman" pitchFamily="18" charset="0"/>
              </a:rPr>
              <a:t>    Как ответить на этот вопрос подробно?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latin typeface="Benguiat"/>
                <a:ea typeface="Calibri" pitchFamily="34" charset="0"/>
                <a:cs typeface="Times New Roman" pitchFamily="18" charset="0"/>
              </a:rPr>
              <a:t>    Сколько людей, столько и мнений. Каждому нужен интернет по своему. Статья длиною в три тысячи символов недостаточна, чтобы даже сокращенно пробежаться по всем целям использования интернета в наше время.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>
                <a:latin typeface="Benguiat"/>
                <a:ea typeface="Calibri" pitchFamily="34" charset="0"/>
                <a:cs typeface="Times New Roman" pitchFamily="18" charset="0"/>
              </a:rPr>
              <a:t>     Давайте обратимся к основным пунктам, которые как нам мыслится имеют первостепенное значение.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3400" smtClean="0">
              <a:latin typeface="Benguiat"/>
              <a:ea typeface="Calibri" pitchFamily="34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b="1" smtClean="0">
              <a:latin typeface="Rage Italic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58" name="Picture 11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571875"/>
            <a:ext cx="34290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74065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Benguiat"/>
              </a:rPr>
              <a:t>     </a:t>
            </a:r>
            <a:r>
              <a:rPr lang="ru-RU" sz="2400" b="1" u="sng" smtClean="0">
                <a:latin typeface="Benguiat"/>
                <a:ea typeface="Calibri" pitchFamily="34" charset="0"/>
                <a:cs typeface="Times New Roman" pitchFamily="18" charset="0"/>
              </a:rPr>
              <a:t>Для чего нужен интернет:</a:t>
            </a:r>
            <a:endParaRPr lang="ru-RU" sz="2400" u="sng" smtClean="0">
              <a:latin typeface="Benguiat"/>
            </a:endParaRP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Benguiat"/>
              </a:rPr>
              <a:t>    </a:t>
            </a:r>
            <a:r>
              <a:rPr lang="ru-RU" sz="2000" b="1" smtClean="0">
                <a:latin typeface="Benguiat"/>
              </a:rPr>
              <a:t>1. Чтобы передавать и принимать тексты, сообщения, офисные документы </a:t>
            </a:r>
            <a:endParaRPr lang="ru-RU" sz="2400" b="1" smtClean="0">
              <a:latin typeface="Benguiat"/>
            </a:endParaRPr>
          </a:p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1800" b="1" smtClean="0">
                <a:latin typeface="Benguiat"/>
              </a:rPr>
              <a:t>    </a:t>
            </a:r>
            <a:r>
              <a:rPr lang="ru-RU" sz="1800" smtClean="0">
                <a:latin typeface="Benguiat"/>
              </a:rPr>
              <a:t>(в электронном виде, в любом из существующих форматов), графические материалы, аудиозаписи, видеоматериалы и т.д. То есть, другими словами - осуществлять оперативное (и долгосрочное, перспективное) общение со своими партнерами, коллегами по работе, клиентами, родственниками или друзьями. </a:t>
            </a:r>
          </a:p>
          <a:p>
            <a:pPr>
              <a:lnSpc>
                <a:spcPct val="80000"/>
              </a:lnSpc>
            </a:pPr>
            <a:endParaRPr lang="ru-RU" sz="2400" smtClean="0">
              <a:solidFill>
                <a:srgbClr val="000000"/>
              </a:solidFill>
              <a:latin typeface="Rage Italic" pitchFamily="66" charset="0"/>
            </a:endParaRPr>
          </a:p>
          <a:p>
            <a:pPr>
              <a:lnSpc>
                <a:spcPct val="80000"/>
              </a:lnSpc>
            </a:pPr>
            <a:endParaRPr lang="ru-RU" sz="2000" b="1" i="1" smtClean="0"/>
          </a:p>
          <a:p>
            <a:pPr>
              <a:lnSpc>
                <a:spcPct val="80000"/>
              </a:lnSpc>
            </a:pPr>
            <a:endParaRPr lang="ru-RU" sz="28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0482" name="Рисунок 2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25" y="3429000"/>
            <a:ext cx="422275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74065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smtClean="0">
                <a:latin typeface="Benguiat"/>
              </a:rPr>
              <a:t>    </a:t>
            </a:r>
            <a:r>
              <a:rPr lang="ru-RU" sz="2400" b="1" smtClean="0">
                <a:latin typeface="Benguiat"/>
              </a:rPr>
              <a:t>2. Получать доступ к огромному числу справочников </a:t>
            </a:r>
            <a:r>
              <a:rPr lang="ru-RU" sz="2400" smtClean="0">
                <a:latin typeface="Benguiat"/>
              </a:rPr>
              <a:t>(адресных, географических, отраслевых, специальных и т.п.) и иной схожей, но более подробной информации. </a:t>
            </a:r>
          </a:p>
          <a:p>
            <a:pPr>
              <a:lnSpc>
                <a:spcPct val="80000"/>
              </a:lnSpc>
            </a:pPr>
            <a:endParaRPr lang="ru-RU" sz="2400" smtClean="0">
              <a:solidFill>
                <a:srgbClr val="000000"/>
              </a:solidFill>
              <a:latin typeface="Rage Italic" pitchFamily="66" charset="0"/>
            </a:endParaRPr>
          </a:p>
          <a:p>
            <a:pPr>
              <a:lnSpc>
                <a:spcPct val="80000"/>
              </a:lnSpc>
            </a:pPr>
            <a:endParaRPr lang="ru-RU" sz="2000" b="1" i="1" smtClean="0"/>
          </a:p>
          <a:p>
            <a:pPr>
              <a:lnSpc>
                <a:spcPct val="80000"/>
              </a:lnSpc>
            </a:pPr>
            <a:endParaRPr lang="ru-RU" sz="28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1506" name="Picture 5" descr="c081c41769770c2c20bf0a0466fc9d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357438"/>
            <a:ext cx="46497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740650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2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400" b="1" smtClean="0">
                <a:latin typeface="Benguiat"/>
                <a:ea typeface="Calibri" pitchFamily="34" charset="0"/>
                <a:cs typeface="Times New Roman" pitchFamily="18" charset="0"/>
              </a:rPr>
              <a:t>3. Постоянно быть в курсе последних мировых и региональных новостей </a:t>
            </a:r>
            <a:r>
              <a:rPr lang="ru-RU" sz="2400" smtClean="0">
                <a:latin typeface="Benguiat"/>
                <a:ea typeface="Calibri" pitchFamily="34" charset="0"/>
                <a:cs typeface="Times New Roman" pitchFamily="18" charset="0"/>
              </a:rPr>
              <a:t>(причем, информацию можно как "просматривать" (в текстовом, графическом виде, в видео формате), так и "прослушивать".</a:t>
            </a:r>
            <a:endParaRPr lang="ru-RU" sz="2000" smtClean="0">
              <a:latin typeface="Benguiat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smtClean="0">
              <a:solidFill>
                <a:srgbClr val="000000"/>
              </a:solidFill>
              <a:latin typeface="Rage Italic" pitchFamily="66" charset="0"/>
            </a:endParaRPr>
          </a:p>
          <a:p>
            <a:pPr>
              <a:lnSpc>
                <a:spcPct val="80000"/>
              </a:lnSpc>
            </a:pPr>
            <a:endParaRPr lang="ru-RU" sz="2000" b="1" i="1" smtClean="0"/>
          </a:p>
          <a:p>
            <a:pPr>
              <a:lnSpc>
                <a:spcPct val="80000"/>
              </a:lnSpc>
            </a:pPr>
            <a:endParaRPr lang="ru-RU" sz="28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2530" name="Picture 5" descr="c081c41769770c2c20bf0a0466fc9d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857500"/>
            <a:ext cx="377348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372</TotalTime>
  <Words>674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Tahoma</vt:lpstr>
      <vt:lpstr>Arial</vt:lpstr>
      <vt:lpstr>Franklin Gothic Book</vt:lpstr>
      <vt:lpstr>Wingdings 2</vt:lpstr>
      <vt:lpstr>Calibri</vt:lpstr>
      <vt:lpstr>Blackadder ITC</vt:lpstr>
      <vt:lpstr>Benguiat</vt:lpstr>
      <vt:lpstr>Bookman Old Style</vt:lpstr>
      <vt:lpstr>Rage Italic</vt:lpstr>
      <vt:lpstr>Times New Roman</vt:lpstr>
      <vt:lpstr>Wingdings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Что такое Интернет</vt:lpstr>
      <vt:lpstr>Для чего нужен Интернет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нужен Интернет</dc:title>
  <dc:creator>викуся Д</dc:creator>
  <cp:lastModifiedBy>Галина</cp:lastModifiedBy>
  <cp:revision>70</cp:revision>
  <dcterms:created xsi:type="dcterms:W3CDTF">2012-11-24T20:08:18Z</dcterms:created>
  <dcterms:modified xsi:type="dcterms:W3CDTF">2018-06-14T07:57:48Z</dcterms:modified>
</cp:coreProperties>
</file>