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8" r:id="rId4"/>
    <p:sldId id="282" r:id="rId5"/>
    <p:sldId id="283" r:id="rId6"/>
    <p:sldId id="258" r:id="rId7"/>
    <p:sldId id="259" r:id="rId8"/>
    <p:sldId id="260" r:id="rId9"/>
    <p:sldId id="274" r:id="rId10"/>
    <p:sldId id="262" r:id="rId11"/>
    <p:sldId id="267" r:id="rId12"/>
    <p:sldId id="276" r:id="rId13"/>
    <p:sldId id="275" r:id="rId14"/>
    <p:sldId id="273" r:id="rId15"/>
    <p:sldId id="264" r:id="rId16"/>
    <p:sldId id="271" r:id="rId17"/>
    <p:sldId id="26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CC"/>
    <a:srgbClr val="FFFF99"/>
    <a:srgbClr val="000066"/>
    <a:srgbClr val="FF9900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14" d="100"/>
          <a:sy n="114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BA21B-84D1-40D7-8B04-838324BAD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3E56-CC86-4DF9-8FAA-2EA351BE1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B97E7-065B-4F8C-BB8B-47E62D203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694B-F06A-4866-83BF-25221C354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8F44-4467-4691-9C60-CBF34033B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B2CB-39DA-44B3-828E-7DFBFC845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6950-0694-48D3-9D30-BC5B45B16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9E44B-0C8F-4803-8964-9FCB06AA3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3BEC-298A-4AF6-BCD3-5947C4535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EB40A-6FEE-4208-92E4-9386FA3EA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6CE7-7183-4AC4-BC4A-A83C872D6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D440148-0D0E-4201-A523-F6E00976D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negochist.ru/i/ns/11.jpg" TargetMode="External"/><Relationship Id="rId13" Type="http://schemas.openxmlformats.org/officeDocument/2006/relationships/hyperlink" Target="http://kp.ru/f/4/image/20/85/178520.jpg" TargetMode="External"/><Relationship Id="rId3" Type="http://schemas.openxmlformats.org/officeDocument/2006/relationships/hyperlink" Target="http://dic.academic.ru/pictures/wiki/files/73/Icicles_forming.jpg" TargetMode="External"/><Relationship Id="rId7" Type="http://schemas.openxmlformats.org/officeDocument/2006/relationships/hyperlink" Target="http://i001.radikal.ru/1001/33/10b6cbd483cf.jpg" TargetMode="External"/><Relationship Id="rId12" Type="http://schemas.openxmlformats.org/officeDocument/2006/relationships/hyperlink" Target="http://www.gorodnews.ru/aif/img/thumb.php?id=717.jpg&amp;w=350" TargetMode="External"/><Relationship Id="rId2" Type="http://schemas.openxmlformats.org/officeDocument/2006/relationships/hyperlink" Target="http://people.megansk.ru/wp-content/uploads/sosulka.jpg" TargetMode="External"/><Relationship Id="rId16" Type="http://schemas.openxmlformats.org/officeDocument/2006/relationships/hyperlink" Target="http://www.goodcow.ru/images/img_1312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04.olx.com.ua/ui/9/93/00/1290603224_141149300_3-----1290603224.jpg" TargetMode="External"/><Relationship Id="rId11" Type="http://schemas.openxmlformats.org/officeDocument/2006/relationships/hyperlink" Target="http://glavred.info/images/o-00083511-n-00273823.jpg" TargetMode="External"/><Relationship Id="rId5" Type="http://schemas.openxmlformats.org/officeDocument/2006/relationships/hyperlink" Target="http://www.stihi.ru/pics/2009/01/11/3118.jpg" TargetMode="External"/><Relationship Id="rId15" Type="http://schemas.openxmlformats.org/officeDocument/2006/relationships/hyperlink" Target="http://img.fromuz.com/forum/uploads/monthly_12_2007/post-15968-1198601486.gif" TargetMode="External"/><Relationship Id="rId10" Type="http://schemas.openxmlformats.org/officeDocument/2006/relationships/hyperlink" Target="http://www.novayagazeta.ru/ai/article.989384/pics.1.jpg" TargetMode="External"/><Relationship Id="rId4" Type="http://schemas.openxmlformats.org/officeDocument/2006/relationships/hyperlink" Target="http://www.forpost.tv/img/lenta/1917_1268827508.jpg" TargetMode="External"/><Relationship Id="rId9" Type="http://schemas.openxmlformats.org/officeDocument/2006/relationships/hyperlink" Target="http://rus.ruvr.ru/data/2010/01/11/1235428602/3RIA-143691" TargetMode="External"/><Relationship Id="rId14" Type="http://schemas.openxmlformats.org/officeDocument/2006/relationships/hyperlink" Target="http://ru.wikipedia.org/wik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3314" name="Group 11"/>
          <p:cNvGrpSpPr>
            <a:grpSpLocks/>
          </p:cNvGrpSpPr>
          <p:nvPr/>
        </p:nvGrpSpPr>
        <p:grpSpPr bwMode="auto">
          <a:xfrm>
            <a:off x="2484438" y="1557338"/>
            <a:ext cx="4105275" cy="3168650"/>
            <a:chOff x="1927" y="1706"/>
            <a:chExt cx="1814" cy="1815"/>
          </a:xfrm>
        </p:grpSpPr>
        <p:sp>
          <p:nvSpPr>
            <p:cNvPr id="13319" name="Rectangle 10"/>
            <p:cNvSpPr>
              <a:spLocks noChangeArrowheads="1"/>
            </p:cNvSpPr>
            <p:nvPr/>
          </p:nvSpPr>
          <p:spPr bwMode="auto">
            <a:xfrm>
              <a:off x="1927" y="1706"/>
              <a:ext cx="1814" cy="1815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2200" y="1797"/>
              <a:ext cx="1270" cy="1043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99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6000" b="1">
                  <a:solidFill>
                    <a:srgbClr val="FF0000"/>
                  </a:solidFill>
                  <a:cs typeface="+mn-cs"/>
                </a:rPr>
                <a:t>!</a:t>
              </a:r>
            </a:p>
          </p:txBody>
        </p:sp>
        <p:sp>
          <p:nvSpPr>
            <p:cNvPr id="133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00" y="2886"/>
              <a:ext cx="1315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ОСТОРОЖНО!</a:t>
              </a:r>
            </a:p>
            <a:p>
              <a:pPr algn="ctr"/>
              <a:r>
                <a:rPr lang="ru-RU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СОСУЛЬКИ!</a:t>
              </a:r>
            </a:p>
          </p:txBody>
        </p:sp>
      </p:grp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1692275" y="404813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b="2216"/>
          <a:stretch>
            <a:fillRect/>
          </a:stretch>
        </p:blipFill>
        <p:spPr bwMode="auto">
          <a:xfrm>
            <a:off x="1692275" y="333375"/>
            <a:ext cx="56880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908175" y="6021388"/>
            <a:ext cx="5329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старайся обходить опасные места;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60350"/>
            <a:ext cx="8642350" cy="64087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>
              <a:cs typeface="+mn-cs"/>
            </a:endParaRPr>
          </a:p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72009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3775" y="5805488"/>
            <a:ext cx="699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ru-RU" sz="2000" b="1"/>
              <a:t>будь осторожен, держись подальше</a:t>
            </a:r>
          </a:p>
          <a:p>
            <a:pPr algn="ctr"/>
            <a:r>
              <a:rPr lang="ru-RU" sz="2000" b="1"/>
              <a:t> от крыш с нацелившимися на прохожих сосульками;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ru-RU" b="1">
                <a:cs typeface="+mn-cs"/>
              </a:rPr>
              <a:t>при</a:t>
            </a:r>
            <a:endParaRPr lang="ru-RU">
              <a:cs typeface="+mn-cs"/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72723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116013" y="5734050"/>
            <a:ext cx="705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 при получении травмы обязательно обратись к врачу за оказанием медицинской помощи.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b="21567"/>
          <a:stretch>
            <a:fillRect/>
          </a:stretch>
        </p:blipFill>
        <p:spPr bwMode="auto">
          <a:xfrm>
            <a:off x="2484438" y="620713"/>
            <a:ext cx="41767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27088" y="4941888"/>
            <a:ext cx="76327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Но если ты все-таки стал жертвой сосульки, </a:t>
            </a:r>
          </a:p>
          <a:p>
            <a:pPr algn="ctr"/>
            <a:r>
              <a:rPr lang="ru-RU" b="1"/>
              <a:t>то собирай  медицинские справки </a:t>
            </a:r>
          </a:p>
          <a:p>
            <a:pPr algn="ctr"/>
            <a:r>
              <a:rPr lang="ru-RU" b="1"/>
              <a:t>о причиненном  тебе вреде и смело обращайся в </a:t>
            </a:r>
          </a:p>
          <a:p>
            <a:pPr algn="ctr"/>
            <a:r>
              <a:rPr lang="ru-RU" b="1"/>
              <a:t>суд, внутренние органы или прокуратуру.</a:t>
            </a:r>
          </a:p>
          <a:p>
            <a:pPr algn="ctr"/>
            <a:r>
              <a:rPr lang="ru-RU" b="1"/>
              <a:t> Выше голову и будь осторожен!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742950"/>
            <a:ext cx="64484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72009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9388" y="5300663"/>
            <a:ext cx="8532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Людей, которые ходят по крыше дома с лопатами и скидывают снег вниз, мы видим каждый день, но как-то не задумываемся о важности их профессии. </a:t>
            </a:r>
          </a:p>
          <a:p>
            <a:pPr algn="ctr"/>
            <a:r>
              <a:rPr lang="ru-RU" sz="2000" b="1"/>
              <a:t>Важная профессия:снегоуборщик.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79388" y="260350"/>
            <a:ext cx="8642350" cy="64087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0825" y="549275"/>
            <a:ext cx="3614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2"/>
              </a:rPr>
              <a:t>http://people.megansk.ru/wp-content/uploads/sosulka.jpg</a:t>
            </a:r>
            <a:r>
              <a:rPr lang="ru-RU" sz="900"/>
              <a:t> сосулька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0825" y="765175"/>
            <a:ext cx="3906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3"/>
              </a:rPr>
              <a:t>http://dic.academic.ru/pictures/wiki/files/73/Icicles_forming.jpg</a:t>
            </a:r>
            <a:r>
              <a:rPr lang="ru-RU" sz="900"/>
              <a:t> сосулька2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981075"/>
            <a:ext cx="349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4"/>
              </a:rPr>
              <a:t>http://www.forpost.tv/img/lenta/1917_1268827508.jpg</a:t>
            </a:r>
            <a:r>
              <a:rPr lang="ru-RU" sz="900"/>
              <a:t> сосулька3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0825" y="1196975"/>
            <a:ext cx="317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5"/>
              </a:rPr>
              <a:t>http://www.stihi.ru/pics/2009/01/11/3118.jpg</a:t>
            </a:r>
            <a:r>
              <a:rPr lang="ru-RU" sz="900"/>
              <a:t> опасная зона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1484313"/>
            <a:ext cx="5260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6"/>
              </a:rPr>
              <a:t>http://images04.olx.com.ua/ui/9/93/00/1290603224_141149300_3-----1290603224.jpg</a:t>
            </a:r>
            <a:r>
              <a:rPr lang="ru-RU" sz="900"/>
              <a:t> чистка крыш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0825" y="2060575"/>
            <a:ext cx="4095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7"/>
              </a:rPr>
              <a:t>http://i001.radikal.ru/1001/33/10b6cbd483cf.jpg</a:t>
            </a:r>
            <a:r>
              <a:rPr lang="ru-RU" sz="900"/>
              <a:t>  сосульки на здании школы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50825" y="2349500"/>
            <a:ext cx="2478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8"/>
              </a:rPr>
              <a:t>http://www.snegochist.ru/i/ns/11.jpg</a:t>
            </a:r>
            <a:r>
              <a:rPr lang="ru-RU" sz="900"/>
              <a:t> машина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250825" y="2565400"/>
            <a:ext cx="3675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9"/>
              </a:rPr>
              <a:t>http://rus.ruvr.ru/data/2010/01/11/1235428602/3RIA-143691</a:t>
            </a:r>
            <a:r>
              <a:rPr lang="ru-RU" sz="900"/>
              <a:t>  крыша</a:t>
            </a:r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250825" y="2781300"/>
            <a:ext cx="3859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10"/>
              </a:rPr>
              <a:t>http://www.novayagazeta.ru/ai/article.989384/pics.1.jpg</a:t>
            </a:r>
            <a:r>
              <a:rPr lang="ru-RU" sz="900"/>
              <a:t> снегоуборщики</a:t>
            </a:r>
          </a:p>
        </p:txBody>
      </p:sp>
      <p:sp>
        <p:nvSpPr>
          <p:cNvPr id="29707" name="Rectangle 14"/>
          <p:cNvSpPr>
            <a:spLocks noChangeArrowheads="1"/>
          </p:cNvSpPr>
          <p:nvPr/>
        </p:nvSpPr>
        <p:spPr bwMode="auto">
          <a:xfrm>
            <a:off x="250825" y="2997200"/>
            <a:ext cx="3903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11"/>
              </a:rPr>
              <a:t>http://glavred.info/images/o-00083511-n-00273823.jpg</a:t>
            </a:r>
            <a:r>
              <a:rPr lang="ru-RU" sz="900"/>
              <a:t> жертва женщина</a:t>
            </a: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250825" y="32131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12"/>
              </a:rPr>
              <a:t>http://www.gorodnews.ru/aif/img/thumb.php?id=717.jpg&amp;w=350</a:t>
            </a:r>
            <a:r>
              <a:rPr lang="ru-RU" sz="900"/>
              <a:t> осторожно</a:t>
            </a:r>
          </a:p>
        </p:txBody>
      </p:sp>
      <p:sp>
        <p:nvSpPr>
          <p:cNvPr id="29709" name="Rectangle 16"/>
          <p:cNvSpPr>
            <a:spLocks noChangeArrowheads="1"/>
          </p:cNvSpPr>
          <p:nvPr/>
        </p:nvSpPr>
        <p:spPr bwMode="auto">
          <a:xfrm>
            <a:off x="250825" y="3429000"/>
            <a:ext cx="3067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13"/>
              </a:rPr>
              <a:t>http://kp.ru/f/4/image/20/85/178520.jpg</a:t>
            </a:r>
            <a:r>
              <a:rPr lang="ru-RU" sz="900"/>
              <a:t> мальчик жертва</a:t>
            </a:r>
          </a:p>
        </p:txBody>
      </p:sp>
      <p:sp>
        <p:nvSpPr>
          <p:cNvPr id="29710" name="Rectangle 17"/>
          <p:cNvSpPr>
            <a:spLocks noChangeArrowheads="1"/>
          </p:cNvSpPr>
          <p:nvPr/>
        </p:nvSpPr>
        <p:spPr bwMode="auto">
          <a:xfrm>
            <a:off x="250825" y="1773238"/>
            <a:ext cx="2998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14"/>
              </a:rPr>
              <a:t>http://ru.wikipedia.org/wiki/</a:t>
            </a:r>
            <a:r>
              <a:rPr lang="ru-RU" sz="900"/>
              <a:t>  Свободная энциклопедия</a:t>
            </a:r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250825" y="3644900"/>
            <a:ext cx="5510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15"/>
              </a:rPr>
              <a:t>http://img.fromuz.com/forum/uploads/monthly_12_2007/post-15968-1198601486.gif</a:t>
            </a:r>
            <a:r>
              <a:rPr lang="ru-RU" sz="900"/>
              <a:t> сосулька анимация</a:t>
            </a:r>
          </a:p>
        </p:txBody>
      </p:sp>
      <p:sp>
        <p:nvSpPr>
          <p:cNvPr id="29712" name="Rectangle 19"/>
          <p:cNvSpPr>
            <a:spLocks noChangeArrowheads="1"/>
          </p:cNvSpPr>
          <p:nvPr/>
        </p:nvSpPr>
        <p:spPr bwMode="auto">
          <a:xfrm>
            <a:off x="250825" y="3860800"/>
            <a:ext cx="3406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900">
                <a:hlinkClick r:id="rId16"/>
              </a:rPr>
              <a:t>http://www.goodcow.ru/images/img_13129.jpg</a:t>
            </a:r>
            <a:r>
              <a:rPr lang="ru-RU" sz="900"/>
              <a:t> скорая помощь</a:t>
            </a:r>
          </a:p>
        </p:txBody>
      </p:sp>
      <p:sp>
        <p:nvSpPr>
          <p:cNvPr id="29713" name="Text Box 21"/>
          <p:cNvSpPr txBox="1">
            <a:spLocks noChangeArrowheads="1"/>
          </p:cNvSpPr>
          <p:nvPr/>
        </p:nvSpPr>
        <p:spPr bwMode="auto">
          <a:xfrm>
            <a:off x="250825" y="4076700"/>
            <a:ext cx="5329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900"/>
              <a:t>Осторожно! Сосульки! Рисунок автора  Масько Л.Г.</a:t>
            </a:r>
          </a:p>
        </p:txBody>
      </p:sp>
      <p:grpSp>
        <p:nvGrpSpPr>
          <p:cNvPr id="29714" name="Group 22"/>
          <p:cNvGrpSpPr>
            <a:grpSpLocks/>
          </p:cNvGrpSpPr>
          <p:nvPr/>
        </p:nvGrpSpPr>
        <p:grpSpPr bwMode="auto">
          <a:xfrm>
            <a:off x="5867400" y="2060575"/>
            <a:ext cx="2303463" cy="1873250"/>
            <a:chOff x="1927" y="1706"/>
            <a:chExt cx="1814" cy="1815"/>
          </a:xfrm>
        </p:grpSpPr>
        <p:sp>
          <p:nvSpPr>
            <p:cNvPr id="29716" name="Rectangle 23"/>
            <p:cNvSpPr>
              <a:spLocks noChangeArrowheads="1"/>
            </p:cNvSpPr>
            <p:nvPr/>
          </p:nvSpPr>
          <p:spPr bwMode="auto">
            <a:xfrm>
              <a:off x="1927" y="1706"/>
              <a:ext cx="1814" cy="1815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0" name="AutoShape 24"/>
            <p:cNvSpPr>
              <a:spLocks noChangeArrowheads="1"/>
            </p:cNvSpPr>
            <p:nvPr/>
          </p:nvSpPr>
          <p:spPr bwMode="auto">
            <a:xfrm>
              <a:off x="2200" y="1797"/>
              <a:ext cx="1270" cy="1043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99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6000" b="1">
                  <a:solidFill>
                    <a:srgbClr val="FF0000"/>
                  </a:solidFill>
                  <a:cs typeface="+mn-cs"/>
                </a:rPr>
                <a:t>!</a:t>
              </a:r>
            </a:p>
          </p:txBody>
        </p:sp>
        <p:sp>
          <p:nvSpPr>
            <p:cNvPr id="2971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200" y="2886"/>
              <a:ext cx="1315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ОСТОРОЖНО!</a:t>
              </a:r>
            </a:p>
            <a:p>
              <a:pPr algn="ctr"/>
              <a:r>
                <a:rPr lang="ru-RU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СОСУЛЬКИ!</a:t>
              </a:r>
            </a:p>
          </p:txBody>
        </p:sp>
      </p:grpSp>
      <p:sp>
        <p:nvSpPr>
          <p:cNvPr id="29715" name="Text Box 26"/>
          <p:cNvSpPr txBox="1">
            <a:spLocks noChangeArrowheads="1"/>
          </p:cNvSpPr>
          <p:nvPr/>
        </p:nvSpPr>
        <p:spPr bwMode="auto">
          <a:xfrm>
            <a:off x="5003800" y="549275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8313" y="908050"/>
            <a:ext cx="45370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Сосу́лька — это ледяной сталактит (реже — висячая наледь), который образуется у краёв нависающих предметов, на скальных выступах, береговых обрывах, проводах, ветвях деревьев и т. д., а также в подземных полостях горных пород при послойном намораживании медленно стекающей или капающей воды.  Сосульки обычно имеют конусообразную форму с вершиной диаметром несколько миллиметров внизу. Строение сосулек сходно со строением градин.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756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Что такое сосулька?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33375"/>
            <a:ext cx="3316287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11188" y="1125538"/>
            <a:ext cx="53292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Снег на склоне крыши тает, потому что солнечные лучи нагревают его до температуры выше нуля, а стекающие капли воды у края крыши замерзают, потому что здесь температура ниже нуля. Оттаявшая вода по крыше стекает и каплями свисает с края крыши. Но под крышей температура ниже нуля, и капля, охлаждаемая к тому же испарением, замерзает.</a:t>
            </a:r>
          </a:p>
          <a:p>
            <a:endParaRPr lang="ru-RU" sz="2000" b="1"/>
          </a:p>
          <a:p>
            <a:r>
              <a:rPr lang="ru-RU" sz="2000" b="1"/>
              <a:t>На замерзшую каплю натекает следующая, также замерзающая; затем третья капля, и так далее; постепенно образуется маленький ледяной бугорок. 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756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Как образуются сосульки?</a:t>
            </a:r>
          </a:p>
        </p:txBody>
      </p:sp>
      <p:pic>
        <p:nvPicPr>
          <p:cNvPr id="15364" name="Picture 10" descr="post-15968-11986014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412875"/>
            <a:ext cx="23749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850" y="333375"/>
            <a:ext cx="46815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Теплая погода, как ни печально, приносит не только весеннее настроение. В это время люди страдают от схода снега с крыш.</a:t>
            </a:r>
          </a:p>
          <a:p>
            <a:r>
              <a:rPr lang="ru-RU" b="1"/>
              <a:t>Во время оттепели вероятность стать жертвой ледяной глыбы или гигантской сосульки очень высока. </a:t>
            </a:r>
          </a:p>
          <a:p>
            <a:r>
              <a:rPr lang="ru-RU" b="1"/>
              <a:t>Специалисты поясняют: слежавшийся снежный покров под воздействием влажности становится в три раза тяжелее, а значит, и опаснее.</a:t>
            </a:r>
          </a:p>
          <a:p>
            <a:r>
              <a:rPr lang="ru-RU" b="1"/>
              <a:t>Чтобы избежать серьезных ЧП,  власти города принимают  необходимые меры по выявлению и экстренной ликвидации снежных заносов кровель.</a:t>
            </a:r>
          </a:p>
          <a:p>
            <a:r>
              <a:rPr lang="ru-RU" b="1"/>
              <a:t>Специалисты МЧС проверяют  городские здания.</a:t>
            </a:r>
          </a:p>
          <a:p>
            <a:r>
              <a:rPr lang="ru-RU" b="1"/>
              <a:t> Особое внимание уделяется школам, детским садам, рынкам, больницам, крупным магазинам и предприятиям.</a:t>
            </a:r>
          </a:p>
          <a:p>
            <a:endParaRPr lang="ru-RU" b="1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04813"/>
            <a:ext cx="3605212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8313" y="1196975"/>
            <a:ext cx="82089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Как только температура поднимется выше нуля, ледяная красота превратится в ледяную опасность.</a:t>
            </a:r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r>
              <a:rPr lang="ru-RU" sz="2000" b="1"/>
              <a:t>Береги свою жизнь</a:t>
            </a:r>
          </a:p>
          <a:p>
            <a:pPr algn="ctr"/>
            <a:r>
              <a:rPr lang="ru-RU" sz="2000" b="1"/>
              <a:t> и не стань жертвой «сосулькопада»</a:t>
            </a:r>
          </a:p>
          <a:p>
            <a:pPr algn="ctr">
              <a:buFontTx/>
              <a:buChar char="•"/>
            </a:pPr>
            <a:endParaRPr lang="ru-RU" sz="2000" b="1"/>
          </a:p>
        </p:txBody>
      </p:sp>
      <p:pic>
        <p:nvPicPr>
          <p:cNvPr id="17411" name="Picture 4" descr="j03468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844675"/>
            <a:ext cx="9556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756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Правила безопасности</a:t>
            </a:r>
          </a:p>
        </p:txBody>
      </p:sp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3348038" y="4076700"/>
            <a:ext cx="2303462" cy="1873250"/>
            <a:chOff x="1927" y="1706"/>
            <a:chExt cx="1814" cy="1815"/>
          </a:xfrm>
        </p:grpSpPr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1927" y="1706"/>
              <a:ext cx="1814" cy="1815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2200" y="1797"/>
              <a:ext cx="1270" cy="1043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99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6000" b="1">
                  <a:solidFill>
                    <a:srgbClr val="FF0000"/>
                  </a:solidFill>
                  <a:cs typeface="+mn-cs"/>
                </a:rPr>
                <a:t>!</a:t>
              </a:r>
            </a:p>
          </p:txBody>
        </p:sp>
        <p:sp>
          <p:nvSpPr>
            <p:cNvPr id="1741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00" y="2886"/>
              <a:ext cx="1315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ОСТОРОЖНО!</a:t>
              </a:r>
            </a:p>
            <a:p>
              <a:pPr algn="ctr"/>
              <a:r>
                <a:rPr lang="ru-RU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СОСУЛЬКИ!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7416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187450" y="6092825"/>
            <a:ext cx="736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 b="1"/>
              <a:t>при движении по улицам, держись подальше от домов;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73437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088" y="6092825"/>
            <a:ext cx="7853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 b="1"/>
              <a:t>остерегайся маршрутов под крышами и балконами зданий;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ru-RU" b="1">
                <a:cs typeface="+mn-cs"/>
              </a:rPr>
              <a:t>;</a:t>
            </a:r>
          </a:p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4168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11188" y="5949950"/>
            <a:ext cx="8189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 b="1"/>
              <a:t>обращай  внимание на предупреждающие знаки, объявления;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ru-RU" b="1">
                <a:cs typeface="+mn-cs"/>
              </a:rPr>
              <a:t>;</a:t>
            </a:r>
          </a:p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b="4320"/>
          <a:stretch>
            <a:fillRect/>
          </a:stretch>
        </p:blipFill>
        <p:spPr bwMode="auto">
          <a:xfrm>
            <a:off x="1763713" y="333375"/>
            <a:ext cx="597693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39750" y="5013325"/>
            <a:ext cx="82089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/>
              <a:t>чаще всего сосульки образуются над водостоками, поэтому эти места фасадов домов бывают особенно опасны. </a:t>
            </a:r>
          </a:p>
          <a:p>
            <a:r>
              <a:rPr lang="ru-RU" sz="2000" b="1"/>
              <a:t>Возможно, здесь  сход снега или ледяной глыбы. Бежать от здания тоже нельзя. Нужно как можно быстрее прижаться к стене;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439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19</cp:revision>
  <dcterms:created xsi:type="dcterms:W3CDTF">2011-02-04T16:52:17Z</dcterms:created>
  <dcterms:modified xsi:type="dcterms:W3CDTF">2018-09-03T01:43:55Z</dcterms:modified>
</cp:coreProperties>
</file>